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5" r:id="rId4"/>
  </p:sldMasterIdLst>
  <p:notesMasterIdLst>
    <p:notesMasterId r:id="rId50"/>
  </p:notesMasterIdLst>
  <p:sldIdLst>
    <p:sldId id="256" r:id="rId5"/>
    <p:sldId id="292" r:id="rId6"/>
    <p:sldId id="281" r:id="rId7"/>
    <p:sldId id="280" r:id="rId8"/>
    <p:sldId id="286" r:id="rId9"/>
    <p:sldId id="287" r:id="rId10"/>
    <p:sldId id="288" r:id="rId11"/>
    <p:sldId id="278" r:id="rId12"/>
    <p:sldId id="279" r:id="rId13"/>
    <p:sldId id="300" r:id="rId14"/>
    <p:sldId id="311" r:id="rId15"/>
    <p:sldId id="259" r:id="rId16"/>
    <p:sldId id="257" r:id="rId17"/>
    <p:sldId id="258" r:id="rId18"/>
    <p:sldId id="289" r:id="rId19"/>
    <p:sldId id="293" r:id="rId20"/>
    <p:sldId id="306" r:id="rId21"/>
    <p:sldId id="305" r:id="rId22"/>
    <p:sldId id="304" r:id="rId23"/>
    <p:sldId id="277" r:id="rId24"/>
    <p:sldId id="276" r:id="rId25"/>
    <p:sldId id="308" r:id="rId26"/>
    <p:sldId id="303" r:id="rId27"/>
    <p:sldId id="307" r:id="rId28"/>
    <p:sldId id="309" r:id="rId29"/>
    <p:sldId id="310" r:id="rId30"/>
    <p:sldId id="313" r:id="rId31"/>
    <p:sldId id="312" r:id="rId32"/>
    <p:sldId id="283" r:id="rId33"/>
    <p:sldId id="282" r:id="rId34"/>
    <p:sldId id="316" r:id="rId35"/>
    <p:sldId id="326" r:id="rId36"/>
    <p:sldId id="319" r:id="rId37"/>
    <p:sldId id="320" r:id="rId38"/>
    <p:sldId id="318" r:id="rId39"/>
    <p:sldId id="321" r:id="rId40"/>
    <p:sldId id="273" r:id="rId41"/>
    <p:sldId id="325" r:id="rId42"/>
    <p:sldId id="301" r:id="rId43"/>
    <p:sldId id="315" r:id="rId44"/>
    <p:sldId id="296" r:id="rId45"/>
    <p:sldId id="327" r:id="rId46"/>
    <p:sldId id="263" r:id="rId47"/>
    <p:sldId id="275" r:id="rId48"/>
    <p:sldId id="29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ullah Alamin" initials="AA" lastIdx="1" clrIdx="0">
    <p:extLst>
      <p:ext uri="{19B8F6BF-5375-455C-9EA6-DF929625EA0E}">
        <p15:presenceInfo xmlns:p15="http://schemas.microsoft.com/office/powerpoint/2012/main" userId="9c0cab5622699f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1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7EF-CF43-BF64-12C6646462D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7EF-CF43-BF64-12C6646462D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7EF-CF43-BF64-12C6646462D7}"/>
              </c:ext>
            </c:extLst>
          </c:dPt>
          <c:dLbls>
            <c:dLbl>
              <c:idx val="0"/>
              <c:layout>
                <c:manualLayout>
                  <c:x val="-7.0791464579403218E-2"/>
                  <c:y val="9.291701447524820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7EF-CF43-BF64-12C6646462D7}"/>
                </c:ext>
              </c:extLst>
            </c:dLbl>
            <c:dLbl>
              <c:idx val="1"/>
              <c:layout>
                <c:manualLayout>
                  <c:x val="-0.13170633347337715"/>
                  <c:y val="-6.9442531764380047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7EF-CF43-BF64-12C6646462D7}"/>
                </c:ext>
              </c:extLst>
            </c:dLbl>
            <c:dLbl>
              <c:idx val="2"/>
              <c:layout>
                <c:manualLayout>
                  <c:x val="0.17008433931585268"/>
                  <c:y val="-3.859444301260573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7EF-CF43-BF64-12C6646462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Planning and Data collection</c:v>
                </c:pt>
                <c:pt idx="1">
                  <c:v>Coding</c:v>
                </c:pt>
                <c:pt idx="2">
                  <c:v>Execution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15</c:v>
                </c:pt>
                <c:pt idx="1">
                  <c:v>30</c:v>
                </c:pt>
                <c:pt idx="2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FF-43C4-A7B4-8BC965F493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17:12:33.1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1317 3387 24575,'0'37'0,"0"-3"0,21 0 0,-16 13 0,16-8 0,-21 5 0,0-10 0,11-18 0,-9 15 0,9-7 0,9 23 0,-14-8 0,15 16 0,-11-8 0,3-8 0,0 5 0,19-10 0,-17-18 0,40 15 0,-5-7 0,-16-1 0,2 1 0,-1-4 0,1-1 0,8 10 0,3-3-711,2-11 1,-1-4 710,-5 1 0,0 0 0,7 5 0,0-3 0,-14-12 0,1 1 0,14 18 0,2 0 0,-10-18 0,1-1 0,17 19 0,0 0-874,-22-17 1,1-3 873,21 10 0,1-1 0,-20-9 0,2-2-130,2 1 1,5 0 0,-2 0 129,15 0 0,-2 0 0,-1 0 0,-2 0 0,-19 1 0,-2-2 0,1-4 0,-2 0 1261,7 2-1261,-1-6 0,3-3 0,5 1 0,0-1 0,-6-1 0,2 0 0,-1-1 0,4-2 0,0 1-95,-5 3 0,-1 0 0,-2 0 95,8-7 0,1 1 0,-3 8 0,1 3 0,-4 1 0,-11 0 0,0 1-289,21-6 1,2 1 288,-20 8 0,-1-1 0,5-8 0,-1 1 0,-5 9 0,1 2 0,14 0 0,2-2 0,-13-4 0,0 0 0,12 3 0,0 1 0,-16-3 0,0-2-267,12-5 1,-2 1 266,10 4 0,-16-5 0,-2 2 0,-11 9 0,18 0 0,-18 0 994,10 4 0,4 2-994,25-3 0,-4 2 0,4 0 0,-10-5 0,0 0 535,0 5 1,-3 1-536,-15-4 0,-4-2 631,1-10-631,-44 4 0,-6-46 0,-39 23 0,30-3 0,1-3 0,-6 5 0,-1-1 0,-3-13 0,0-3 0,4 8 0,0 2 0,0 2 0,0 0 0,7 0 0,-1 4 0,-31 3 0,37-27 0,-45 39 0,45-15 0,-16 7 0,3 8 0,15-15 0,-28 18 0,17-21 0,-17 18 0,18-15 0,-8 28 0,0-28 0,8 26 0,-29-27 0,5 30 0,11-4 0,-3 1 0,7 5 0,-3 0 0,-12 0 0,-7 0 0,0 0-605,3 0 0,0 0 1,-3 0 604,-3 2 0,-4 0 0,-2 1 0,0 1-468,9 0 1,-2 1-1,0 0 1,1 0 0,1-1 467,-7 1 0,2-2 0,1 1 0,-1 0-682,3 1 0,-1 2 1,1-2-1,5-1 682,0-3 0,4-2 0,5 1 0,7 0 0,3 0-246,-4 0 1,2 0 245,-13 0 0,-10 0 0,25 5 0,2 0 0,-6-2 1165,-26 7-1165,26-10 0,2 0 0,-5 0 0,-10 0 0,0 0 0,7-1 0,-2 2 0,4 5 0,-3 3 0,2-3 0,-6-4 0,3 2 1022,9 6 0,0 0-1022,-2-8 0,5-4 3271,9 2-3271,-8 0 734,0 0-734,7 11 0,-17-8 0,11 11 0,-2 3-1134,-6-3 0,-4-2 1134,-2-3 0,-5-2 0,2 3 0,-13 12 0,1-2 0,13-16 0,-2-4 0,2 1 0,1 6 0,1 1 0,3-2 0,-4-5 0,5-2 0,4 1 0,10 0 0,21 0 0,42 0 0,-8 0 0,18 11 0,-28-9 0,5 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28430-6F7C-490E-B4B9-0DA3CEC65643}" type="datetimeFigureOut">
              <a:rPr lang="en-CA" smtClean="0"/>
              <a:t>2022-04-29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CCE2F-D5AB-45CE-B760-E800185416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1830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CCE2F-D5AB-45CE-B760-E8001854164D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182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CCE2F-D5AB-45CE-B760-E8001854164D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2956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7D843-6E90-4724-8227-BFF4425077E3}" type="datetime1">
              <a:rPr lang="en-CA" smtClean="0"/>
              <a:t>2022-04-29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647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B4936-74D1-49D3-A6FD-E6F23CE4E684}" type="datetime1">
              <a:rPr lang="en-CA" smtClean="0"/>
              <a:t>2022-04-29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37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47FB-163B-42EA-899D-ECEAAEC25C4C}" type="datetime1">
              <a:rPr lang="en-CA" smtClean="0"/>
              <a:t>2022-04-29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72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DAC6-2AD0-43B0-A4E8-B5E05C6144EE}" type="datetime1">
              <a:rPr lang="en-CA" smtClean="0"/>
              <a:t>2022-04-29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03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C0A20-37A6-4F4D-BC58-5E5DAFC5CB75}" type="datetime1">
              <a:rPr lang="en-CA" smtClean="0"/>
              <a:t>2022-04-29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7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6B228-B428-4C20-8AA6-8A5F96C3F40B}" type="datetime1">
              <a:rPr lang="en-CA" smtClean="0"/>
              <a:t>2022-04-29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5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E14BD-7C5D-4E75-8AA8-E93AF0C1AA17}" type="datetime1">
              <a:rPr lang="en-CA" smtClean="0"/>
              <a:t>2022-04-29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32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0A57B-6E7F-4DB6-807B-63E2FB7CA49D}" type="datetime1">
              <a:rPr lang="en-CA" smtClean="0"/>
              <a:t>2022-04-29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77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28E81-538F-4FE0-81ED-3FF02AC26761}" type="datetime1">
              <a:rPr lang="en-CA" smtClean="0"/>
              <a:t>2022-04-29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Stack trace solution finder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39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04B7D0-D12B-4C7C-B543-654B77CD2064}" type="datetime1">
              <a:rPr lang="en-CA" smtClean="0"/>
              <a:t>2022-04-29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Stack trace solution finder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53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E1D74-0353-4DED-A3BC-7671C1B4158E}" type="datetime1">
              <a:rPr lang="en-CA" smtClean="0"/>
              <a:t>2022-04-29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8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300A1C9-2E36-4027-8F77-C7F917974E44}" type="datetime1">
              <a:rPr lang="en-CA" smtClean="0"/>
              <a:t>2022-04-29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Stack trace solution finder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921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01899"/>
            <a:ext cx="10058400" cy="145075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dirty="0" err="1">
                <a:ea typeface="+mj-lt"/>
                <a:cs typeface="+mj-lt"/>
              </a:rPr>
              <a:t>StacerBot</a:t>
            </a:r>
            <a:r>
              <a:rPr lang="en-US" sz="3600" dirty="0">
                <a:ea typeface="+mj-lt"/>
                <a:cs typeface="+mj-lt"/>
              </a:rPr>
              <a:t>: A Stacktrace Search Engine for Stack Overflow</a:t>
            </a:r>
          </a:p>
        </p:txBody>
      </p:sp>
      <p:pic>
        <p:nvPicPr>
          <p:cNvPr id="4" name="Picture 3" descr="University of Calgary Campus Security - 403.220.5333 - Home | Facebook">
            <a:extLst>
              <a:ext uri="{FF2B5EF4-FFF2-40B4-BE49-F238E27FC236}">
                <a16:creationId xmlns:a16="http://schemas.microsoft.com/office/drawing/2014/main" id="{089A3E69-485C-46DB-B1F3-2BFFDB594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75" y="2045766"/>
            <a:ext cx="1761403" cy="131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535200C2-258D-4D97-AC4E-2E7009028593}"/>
              </a:ext>
            </a:extLst>
          </p:cNvPr>
          <p:cNvSpPr txBox="1"/>
          <p:nvPr/>
        </p:nvSpPr>
        <p:spPr>
          <a:xfrm>
            <a:off x="4252813" y="4364749"/>
            <a:ext cx="3809056" cy="461665"/>
          </a:xfrm>
          <a:prstGeom prst="rect">
            <a:avLst/>
          </a:prstGeom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0" i="0">
                <a:solidFill>
                  <a:srgbClr val="141412"/>
                </a:solidFill>
                <a:effectLst/>
                <a:latin typeface="Source Sans Pro"/>
                <a:ea typeface="Source Sans Pro"/>
              </a:rPr>
              <a:t>Master’s Student at</a:t>
            </a:r>
            <a:br>
              <a:rPr lang="en-US" sz="1200" b="0" i="0">
                <a:solidFill>
                  <a:srgbClr val="141412"/>
                </a:solidFill>
                <a:effectLst/>
                <a:latin typeface="Source Sans Pro"/>
                <a:ea typeface="Source Sans Pro"/>
              </a:rPr>
            </a:br>
            <a:r>
              <a:rPr lang="en-US" sz="1200" b="0" i="0">
                <a:solidFill>
                  <a:srgbClr val="141412"/>
                </a:solidFill>
                <a:effectLst/>
                <a:latin typeface="Source Sans Pro"/>
                <a:ea typeface="Source Sans Pro"/>
              </a:rPr>
              <a:t>Department of Electrical and Software Engineering</a:t>
            </a:r>
            <a:r>
              <a:rPr lang="en-US" sz="1200">
                <a:solidFill>
                  <a:srgbClr val="141412"/>
                </a:solidFill>
                <a:latin typeface="Source Sans Pro"/>
                <a:ea typeface="Source Sans Pro"/>
              </a:rPr>
              <a:t> (ESE)</a:t>
            </a:r>
            <a:endParaRPr lang="en-CA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930E6-F26C-426E-8F76-AC31DA26AA28}"/>
              </a:ext>
            </a:extLst>
          </p:cNvPr>
          <p:cNvSpPr txBox="1"/>
          <p:nvPr/>
        </p:nvSpPr>
        <p:spPr>
          <a:xfrm>
            <a:off x="2920679" y="3747697"/>
            <a:ext cx="63506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Md Abdullah Al Alamin</a:t>
            </a:r>
            <a:endParaRPr lang="en-US" sz="2400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3C85B-FEF6-8E47-8D0F-9640DAA6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79899ACC-5103-497A-BE81-CC59D9EBF379}"/>
              </a:ext>
            </a:extLst>
          </p:cNvPr>
          <p:cNvSpPr txBox="1"/>
          <p:nvPr/>
        </p:nvSpPr>
        <p:spPr>
          <a:xfrm>
            <a:off x="4648705" y="5302031"/>
            <a:ext cx="2894590" cy="33855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i="0" dirty="0">
                <a:solidFill>
                  <a:srgbClr val="141412"/>
                </a:solidFill>
                <a:effectLst/>
                <a:latin typeface="Source Sans Pro"/>
                <a:ea typeface="Source Sans Pro"/>
              </a:rPr>
              <a:t>619_3 Advance Data Analytics</a:t>
            </a:r>
            <a:endParaRPr lang="en-CA" sz="16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E63198-E9E4-47AB-A8D3-F5F49CBB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CFA38-5E53-6E4F-82D4-88FAEEC49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187A3-89D0-4864-A1FE-E7131808C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4" name="Explosion: 14 Points 3">
            <a:extLst>
              <a:ext uri="{FF2B5EF4-FFF2-40B4-BE49-F238E27FC236}">
                <a16:creationId xmlns:a16="http://schemas.microsoft.com/office/drawing/2014/main" id="{835BCA6B-DBF9-4E88-87B6-BAC8BED221FE}"/>
              </a:ext>
            </a:extLst>
          </p:cNvPr>
          <p:cNvSpPr/>
          <p:nvPr/>
        </p:nvSpPr>
        <p:spPr>
          <a:xfrm>
            <a:off x="9375913" y="549965"/>
            <a:ext cx="2948607" cy="3101009"/>
          </a:xfrm>
          <a:prstGeom prst="irregularSeal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Final Output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D41F97-8033-48B7-8F3D-D234CF3D9288}"/>
              </a:ext>
            </a:extLst>
          </p:cNvPr>
          <p:cNvGrpSpPr/>
          <p:nvPr/>
        </p:nvGrpSpPr>
        <p:grpSpPr>
          <a:xfrm>
            <a:off x="947531" y="33090"/>
            <a:ext cx="8083826" cy="6066641"/>
            <a:chOff x="947531" y="33090"/>
            <a:chExt cx="8083826" cy="60666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EDD8D8-83CA-4E82-BBCB-C0870FF11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531" y="33090"/>
              <a:ext cx="8083826" cy="606664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7B38D5-3059-4617-8924-6775AE720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5421" y="4015109"/>
              <a:ext cx="7885936" cy="2084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001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A5E50-2EE5-4C32-8B8C-79C4B7CCC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CA" dirty="0"/>
              <a:t>Dataset 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497349C-4963-4F08-B468-9CC9213BF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CA" dirty="0" err="1">
                <a:solidFill>
                  <a:srgbClr val="FFFFFF"/>
                </a:solidFill>
              </a:rPr>
              <a:t>SODump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84E2B-1002-4166-A12E-D71149C56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Stack trace solution finder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5F67BB-877C-0343-B431-E293A727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27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4720D-6FA3-4814-A126-B361B5C3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388" y="-279748"/>
            <a:ext cx="10058400" cy="1450757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Dataset</a:t>
            </a:r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BED1FD-0939-4E8B-8768-5D2A4976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04" y="1769304"/>
            <a:ext cx="10713306" cy="46046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AC70A-95D5-0149-8ED5-A4C9DA7F4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659D7-A161-4296-BA53-05191BCBA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68A0912C-6DC0-4C0D-8520-F343ADB58AD6}"/>
              </a:ext>
            </a:extLst>
          </p:cNvPr>
          <p:cNvSpPr/>
          <p:nvPr/>
        </p:nvSpPr>
        <p:spPr>
          <a:xfrm>
            <a:off x="3686185" y="3490176"/>
            <a:ext cx="5366101" cy="2454192"/>
          </a:xfrm>
          <a:prstGeom prst="cloud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170+ websites (Stack Overflow and others)</a:t>
            </a:r>
            <a:endParaRPr lang="en-CA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800M page views/Month</a:t>
            </a:r>
            <a:endParaRPr lang="en-CA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3M Questions/Month</a:t>
            </a:r>
            <a:endParaRPr lang="en-CA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74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4720D-6FA3-4814-A126-B361B5C3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Dataset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3DAAB03-FB61-4A2D-B12D-107B425BB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766" y="2181965"/>
            <a:ext cx="8427797" cy="3663656"/>
          </a:xfr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B34DFA09-51C7-47B5-A7F5-F0ABD4076212}"/>
              </a:ext>
            </a:extLst>
          </p:cNvPr>
          <p:cNvSpPr/>
          <p:nvPr/>
        </p:nvSpPr>
        <p:spPr>
          <a:xfrm>
            <a:off x="10280578" y="2193325"/>
            <a:ext cx="1863810" cy="1235675"/>
          </a:xfrm>
          <a:prstGeom prst="cloudCallout">
            <a:avLst>
              <a:gd name="adj1" fmla="val -82677"/>
              <a:gd name="adj2" fmla="val 260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+mn-lt"/>
                <a:cs typeface="+mn-lt"/>
              </a:rPr>
              <a:t>50M developers per month</a:t>
            </a: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56998-3B36-49DB-B9E7-18C057E1773B}"/>
              </a:ext>
            </a:extLst>
          </p:cNvPr>
          <p:cNvSpPr txBox="1"/>
          <p:nvPr/>
        </p:nvSpPr>
        <p:spPr>
          <a:xfrm>
            <a:off x="7990881" y="2867618"/>
            <a:ext cx="72967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2DBBE-BA1D-417C-9E0D-65A9F954855C}"/>
              </a:ext>
            </a:extLst>
          </p:cNvPr>
          <p:cNvSpPr txBox="1"/>
          <p:nvPr/>
        </p:nvSpPr>
        <p:spPr>
          <a:xfrm>
            <a:off x="7261208" y="2867618"/>
            <a:ext cx="72967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C67A3-3103-B24D-A617-35C42C43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CC62C-E3A9-469F-8187-BEA6FA4C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F51B17-A517-418E-8D56-B89DCB81AC45}"/>
              </a:ext>
            </a:extLst>
          </p:cNvPr>
          <p:cNvSpPr/>
          <p:nvPr/>
        </p:nvSpPr>
        <p:spPr>
          <a:xfrm>
            <a:off x="1355957" y="2623378"/>
            <a:ext cx="8272494" cy="782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046FC3-1BE4-4A8D-987F-F05F6BE92B82}"/>
              </a:ext>
            </a:extLst>
          </p:cNvPr>
          <p:cNvGrpSpPr/>
          <p:nvPr/>
        </p:nvGrpSpPr>
        <p:grpSpPr>
          <a:xfrm>
            <a:off x="1339933" y="2204897"/>
            <a:ext cx="8427797" cy="3663656"/>
            <a:chOff x="1339933" y="2204897"/>
            <a:chExt cx="8427797" cy="3663656"/>
          </a:xfrm>
        </p:grpSpPr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9AA2CB3D-B788-4B82-BE60-31EF89087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9933" y="2204897"/>
              <a:ext cx="8427797" cy="366365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8DFFD7-D14A-4209-A728-AC509DD49E7B}"/>
                </a:ext>
              </a:extLst>
            </p:cNvPr>
            <p:cNvSpPr txBox="1"/>
            <p:nvPr/>
          </p:nvSpPr>
          <p:spPr>
            <a:xfrm>
              <a:off x="8009048" y="2890550"/>
              <a:ext cx="729673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1FE239-F123-4D89-A4D1-6A7D124F9F7A}"/>
                </a:ext>
              </a:extLst>
            </p:cNvPr>
            <p:cNvSpPr txBox="1"/>
            <p:nvPr/>
          </p:nvSpPr>
          <p:spPr>
            <a:xfrm>
              <a:off x="7279375" y="2890550"/>
              <a:ext cx="729673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CA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BFE79D-07D1-4762-A02E-4016CF3B21EE}"/>
                </a:ext>
              </a:extLst>
            </p:cNvPr>
            <p:cNvSpPr/>
            <p:nvPr/>
          </p:nvSpPr>
          <p:spPr>
            <a:xfrm>
              <a:off x="1374124" y="2646310"/>
              <a:ext cx="8272494" cy="7826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94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C3F6-980F-4F0D-B57C-60637748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Dataset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9E66227-33D6-4B7A-A191-360A8BA75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53" y="1943578"/>
            <a:ext cx="10002791" cy="41447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1706EE-7EFE-654A-8EE4-3812F970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C5A28-1611-49F1-85FC-E44B8E296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</p:spTree>
    <p:extLst>
      <p:ext uri="{BB962C8B-B14F-4D97-AF65-F5344CB8AC3E}">
        <p14:creationId xmlns:p14="http://schemas.microsoft.com/office/powerpoint/2010/main" val="4178226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F38D7-77F9-4405-9F74-C295C2B7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042" y="734455"/>
            <a:ext cx="8072161" cy="52261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2760D-E241-3D49-B3FF-ABCB17AA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77A3D9-14B2-4543-86D4-6384896CB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5F5A60-999A-49EC-A73B-DEE7750B4DDF}"/>
              </a:ext>
            </a:extLst>
          </p:cNvPr>
          <p:cNvGrpSpPr/>
          <p:nvPr/>
        </p:nvGrpSpPr>
        <p:grpSpPr>
          <a:xfrm>
            <a:off x="1744021" y="1320126"/>
            <a:ext cx="6170686" cy="3095863"/>
            <a:chOff x="1762188" y="1283793"/>
            <a:chExt cx="6170686" cy="30958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F2ED161-64D9-4030-A5D7-C3D9227B805A}"/>
                </a:ext>
              </a:extLst>
            </p:cNvPr>
            <p:cNvSpPr/>
            <p:nvPr/>
          </p:nvSpPr>
          <p:spPr>
            <a:xfrm>
              <a:off x="1762188" y="1283793"/>
              <a:ext cx="6170686" cy="2361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F74872-04B1-4457-AE36-D1E5122235F1}"/>
                </a:ext>
              </a:extLst>
            </p:cNvPr>
            <p:cNvSpPr/>
            <p:nvPr/>
          </p:nvSpPr>
          <p:spPr>
            <a:xfrm>
              <a:off x="1762188" y="2798710"/>
              <a:ext cx="6170686" cy="2361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63E8988-C7B8-4739-856D-653D577CB89B}"/>
                </a:ext>
              </a:extLst>
            </p:cNvPr>
            <p:cNvSpPr/>
            <p:nvPr/>
          </p:nvSpPr>
          <p:spPr>
            <a:xfrm>
              <a:off x="1762188" y="4143486"/>
              <a:ext cx="6170686" cy="2361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066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62834-7A0E-4931-B175-840592A48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071" y="2306737"/>
            <a:ext cx="4410691" cy="14384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3331B-2053-46B1-875A-53CF808A2632}"/>
              </a:ext>
            </a:extLst>
          </p:cNvPr>
          <p:cNvSpPr txBox="1"/>
          <p:nvPr/>
        </p:nvSpPr>
        <p:spPr>
          <a:xfrm flipH="1">
            <a:off x="2159223" y="4660822"/>
            <a:ext cx="413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&lt;p&gt; How to do this &lt;/p&gt;</a:t>
            </a:r>
          </a:p>
          <a:p>
            <a:r>
              <a:rPr lang="en-CA"/>
              <a:t>&lt;code&gt; pip install </a:t>
            </a:r>
            <a:r>
              <a:rPr lang="en-CA" err="1"/>
              <a:t>tensorflow</a:t>
            </a:r>
            <a:r>
              <a:rPr lang="en-CA"/>
              <a:t> &lt;/code&gt;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D2F62-3C5D-CA4B-AE65-7AB946A3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1DB1-0A73-4E21-8704-FB6F42D5F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pic>
        <p:nvPicPr>
          <p:cNvPr id="6" name="Picture 2" descr="Download Stack Overflow Logo in SVG Vector or PNG File Format - Logo.wine">
            <a:extLst>
              <a:ext uri="{FF2B5EF4-FFF2-40B4-BE49-F238E27FC236}">
                <a16:creationId xmlns:a16="http://schemas.microsoft.com/office/drawing/2014/main" id="{68B102A5-A8E7-44B2-8296-0EDB74E6B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177" y="1113309"/>
            <a:ext cx="2890040" cy="83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C6AED0C7-610D-4EB6-8427-F89458CFDB22}"/>
              </a:ext>
            </a:extLst>
          </p:cNvPr>
          <p:cNvSpPr/>
          <p:nvPr/>
        </p:nvSpPr>
        <p:spPr>
          <a:xfrm>
            <a:off x="7092902" y="2195429"/>
            <a:ext cx="4739425" cy="1661091"/>
          </a:xfrm>
          <a:prstGeom prst="irregularSeal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Post Body</a:t>
            </a:r>
          </a:p>
        </p:txBody>
      </p:sp>
      <p:sp>
        <p:nvSpPr>
          <p:cNvPr id="8" name="Explosion: 14 Points 7">
            <a:extLst>
              <a:ext uri="{FF2B5EF4-FFF2-40B4-BE49-F238E27FC236}">
                <a16:creationId xmlns:a16="http://schemas.microsoft.com/office/drawing/2014/main" id="{8A201D35-0EC3-44E7-9CF9-8E96207CA3D3}"/>
              </a:ext>
            </a:extLst>
          </p:cNvPr>
          <p:cNvSpPr/>
          <p:nvPr/>
        </p:nvSpPr>
        <p:spPr>
          <a:xfrm>
            <a:off x="6838519" y="3897311"/>
            <a:ext cx="4739425" cy="1661091"/>
          </a:xfrm>
          <a:prstGeom prst="irregularSeal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Data from the CSV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E6998D-D5D6-42E9-AD17-D34788FE50E1}"/>
              </a:ext>
            </a:extLst>
          </p:cNvPr>
          <p:cNvSpPr txBox="1"/>
          <p:nvPr/>
        </p:nvSpPr>
        <p:spPr>
          <a:xfrm>
            <a:off x="2103156" y="1841152"/>
            <a:ext cx="289003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CA"/>
              <a:t>Stack Overflow  Posts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A77314-4F5D-48B8-8B7F-F00E74BE4DA5}"/>
              </a:ext>
            </a:extLst>
          </p:cNvPr>
          <p:cNvSpPr txBox="1"/>
          <p:nvPr/>
        </p:nvSpPr>
        <p:spPr>
          <a:xfrm>
            <a:off x="2261612" y="4064416"/>
            <a:ext cx="309186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CA"/>
              <a:t>Corresponding data in CSV file</a:t>
            </a:r>
          </a:p>
        </p:txBody>
      </p:sp>
    </p:spTree>
    <p:extLst>
      <p:ext uri="{BB962C8B-B14F-4D97-AF65-F5344CB8AC3E}">
        <p14:creationId xmlns:p14="http://schemas.microsoft.com/office/powerpoint/2010/main" val="419696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787A-0D7E-472E-A8D5-645305CBF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Project overview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5FF0809-F8F5-4DFB-8A99-5CBAC6A738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08F8D-563A-4309-A578-C2D4E0112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EEF785-FFAF-4944-8063-C7E54EAB1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53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AEFB82-59E0-42CB-B28E-56CFB5961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62" y="1061178"/>
            <a:ext cx="5039583" cy="21815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ADF5AC-3326-4E95-8827-4F897363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05" y="1114236"/>
            <a:ext cx="5231424" cy="1871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0B9F65-97D6-4CBC-9EE4-B502938F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06" y="3615304"/>
            <a:ext cx="5391664" cy="24477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E720DE-16F3-4EF0-94BC-FCCECB424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554" y="3865006"/>
            <a:ext cx="4920478" cy="21980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D26535-2CAB-4CAB-8147-6752774F1B44}"/>
              </a:ext>
            </a:extLst>
          </p:cNvPr>
          <p:cNvSpPr txBox="1"/>
          <p:nvPr/>
        </p:nvSpPr>
        <p:spPr>
          <a:xfrm>
            <a:off x="708418" y="829480"/>
            <a:ext cx="60948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>
                <a:solidFill>
                  <a:srgbClr val="0070C0"/>
                </a:solidFill>
              </a:rPr>
              <a:t>https://stackoverflow.com/questions/7143993/problems-trying-to-implement-java-sockets-example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5E64D-79DD-4805-9621-A4B61EE2BA78}"/>
              </a:ext>
            </a:extLst>
          </p:cNvPr>
          <p:cNvSpPr txBox="1"/>
          <p:nvPr/>
        </p:nvSpPr>
        <p:spPr>
          <a:xfrm>
            <a:off x="7106856" y="756414"/>
            <a:ext cx="36233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>
                <a:solidFill>
                  <a:srgbClr val="0070C0"/>
                </a:solidFill>
              </a:rPr>
              <a:t>https://stackoverflow.com/questions/8115126/eclipse-and-tomcat-debugging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EE12C-7773-4722-B117-E4D4EE8ADC25}"/>
              </a:ext>
            </a:extLst>
          </p:cNvPr>
          <p:cNvSpPr txBox="1"/>
          <p:nvPr/>
        </p:nvSpPr>
        <p:spPr>
          <a:xfrm>
            <a:off x="1007746" y="3321278"/>
            <a:ext cx="36233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>
                <a:solidFill>
                  <a:srgbClr val="0070C0"/>
                </a:solidFill>
              </a:rPr>
              <a:t>https://stackoverflow.com/questions/22917770/unable-to-install-node-modules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0B2D1B-95EA-415D-A5AA-A60D3071AD97}"/>
              </a:ext>
            </a:extLst>
          </p:cNvPr>
          <p:cNvSpPr txBox="1"/>
          <p:nvPr/>
        </p:nvSpPr>
        <p:spPr>
          <a:xfrm>
            <a:off x="7424097" y="3502923"/>
            <a:ext cx="36233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000" b="1">
                <a:solidFill>
                  <a:srgbClr val="FF0000"/>
                </a:solidFill>
              </a:rPr>
              <a:t>Your stack trace error message</a:t>
            </a:r>
          </a:p>
        </p:txBody>
      </p:sp>
      <p:pic>
        <p:nvPicPr>
          <p:cNvPr id="1026" name="Picture 2" descr="Download Stack Overflow Logo in SVG Vector or PNG File Format - Logo.wine">
            <a:extLst>
              <a:ext uri="{FF2B5EF4-FFF2-40B4-BE49-F238E27FC236}">
                <a16:creationId xmlns:a16="http://schemas.microsoft.com/office/drawing/2014/main" id="{7A62B44B-849F-42C2-A607-7E1782E2F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223" y="1667944"/>
            <a:ext cx="962699" cy="44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ownload Stack Overflow Logo in SVG Vector or PNG File Format - Logo.wine">
            <a:extLst>
              <a:ext uri="{FF2B5EF4-FFF2-40B4-BE49-F238E27FC236}">
                <a16:creationId xmlns:a16="http://schemas.microsoft.com/office/drawing/2014/main" id="{D56EE4D7-2D7F-4C60-8DA9-47AEAD6F3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70" y="4864512"/>
            <a:ext cx="922267" cy="44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ownload Stack Overflow Logo in SVG Vector or PNG File Format - Logo.wine">
            <a:extLst>
              <a:ext uri="{FF2B5EF4-FFF2-40B4-BE49-F238E27FC236}">
                <a16:creationId xmlns:a16="http://schemas.microsoft.com/office/drawing/2014/main" id="{9525CBE3-BBD7-48FD-BD91-BCA9A08D2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060" y="1444446"/>
            <a:ext cx="749741" cy="44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tar: 7 Points 15">
            <a:extLst>
              <a:ext uri="{FF2B5EF4-FFF2-40B4-BE49-F238E27FC236}">
                <a16:creationId xmlns:a16="http://schemas.microsoft.com/office/drawing/2014/main" id="{9D61C73D-B967-481A-A000-01B1FDCC4D1D}"/>
              </a:ext>
            </a:extLst>
          </p:cNvPr>
          <p:cNvSpPr/>
          <p:nvPr/>
        </p:nvSpPr>
        <p:spPr>
          <a:xfrm>
            <a:off x="3208998" y="1216793"/>
            <a:ext cx="1147991" cy="914400"/>
          </a:xfrm>
          <a:prstGeom prst="star7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99%</a:t>
            </a:r>
          </a:p>
        </p:txBody>
      </p:sp>
      <p:sp>
        <p:nvSpPr>
          <p:cNvPr id="20" name="Star: 7 Points 19">
            <a:extLst>
              <a:ext uri="{FF2B5EF4-FFF2-40B4-BE49-F238E27FC236}">
                <a16:creationId xmlns:a16="http://schemas.microsoft.com/office/drawing/2014/main" id="{3BAEC8E6-F809-4106-B338-FEB2ED067151}"/>
              </a:ext>
            </a:extLst>
          </p:cNvPr>
          <p:cNvSpPr/>
          <p:nvPr/>
        </p:nvSpPr>
        <p:spPr>
          <a:xfrm>
            <a:off x="7674585" y="1489356"/>
            <a:ext cx="1147991" cy="914400"/>
          </a:xfrm>
          <a:prstGeom prst="star7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95%</a:t>
            </a:r>
          </a:p>
        </p:txBody>
      </p:sp>
      <p:sp>
        <p:nvSpPr>
          <p:cNvPr id="21" name="Star: 7 Points 20">
            <a:extLst>
              <a:ext uri="{FF2B5EF4-FFF2-40B4-BE49-F238E27FC236}">
                <a16:creationId xmlns:a16="http://schemas.microsoft.com/office/drawing/2014/main" id="{935E5490-8549-4681-9CDE-872A2ACD3CF4}"/>
              </a:ext>
            </a:extLst>
          </p:cNvPr>
          <p:cNvSpPr/>
          <p:nvPr/>
        </p:nvSpPr>
        <p:spPr>
          <a:xfrm>
            <a:off x="3483103" y="3823791"/>
            <a:ext cx="1147991" cy="914400"/>
          </a:xfrm>
          <a:prstGeom prst="star7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22749-2463-1449-95D1-4BDBFB63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D0C02-850F-40D7-85DE-DC03C6F0A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</p:spTree>
    <p:extLst>
      <p:ext uri="{BB962C8B-B14F-4D97-AF65-F5344CB8AC3E}">
        <p14:creationId xmlns:p14="http://schemas.microsoft.com/office/powerpoint/2010/main" val="134971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6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text similarity? - Kavita Ganesan, Ph.D">
            <a:extLst>
              <a:ext uri="{FF2B5EF4-FFF2-40B4-BE49-F238E27FC236}">
                <a16:creationId xmlns:a16="http://schemas.microsoft.com/office/drawing/2014/main" id="{E30F4456-F901-4AA2-BD5E-90B7416F4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306" y="2749639"/>
            <a:ext cx="3093163" cy="144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rick of the trade - text similarity: TF-IDF vs spaCy">
            <a:extLst>
              <a:ext uri="{FF2B5EF4-FFF2-40B4-BE49-F238E27FC236}">
                <a16:creationId xmlns:a16="http://schemas.microsoft.com/office/drawing/2014/main" id="{B2D19593-46F8-45D8-A9DC-BE6E46E0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394" y="2562896"/>
            <a:ext cx="2294936" cy="157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9FB8B64-BEAA-4A62-A5CA-81DADB75E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Finding similarity among Millions of text documents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3DA651-47EF-4C97-A1AE-29F56E4C0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F9D92D-D001-9B45-86CC-5C4ADB0C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8D5C0FB2-5D8A-48D6-B244-7C329A376174}"/>
              </a:ext>
            </a:extLst>
          </p:cNvPr>
          <p:cNvSpPr/>
          <p:nvPr/>
        </p:nvSpPr>
        <p:spPr>
          <a:xfrm>
            <a:off x="753414" y="4198796"/>
            <a:ext cx="4739425" cy="1661091"/>
          </a:xfrm>
          <a:prstGeom prst="irregularSeal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No semantic meaning analysis</a:t>
            </a:r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320FE122-25DE-48BF-B216-EE8B925DC87B}"/>
              </a:ext>
            </a:extLst>
          </p:cNvPr>
          <p:cNvSpPr/>
          <p:nvPr/>
        </p:nvSpPr>
        <p:spPr>
          <a:xfrm>
            <a:off x="6756394" y="4539477"/>
            <a:ext cx="4739425" cy="1661091"/>
          </a:xfrm>
          <a:prstGeom prst="irregularSeal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Finding similarity between two text documents</a:t>
            </a:r>
          </a:p>
        </p:txBody>
      </p:sp>
    </p:spTree>
    <p:extLst>
      <p:ext uri="{BB962C8B-B14F-4D97-AF65-F5344CB8AC3E}">
        <p14:creationId xmlns:p14="http://schemas.microsoft.com/office/powerpoint/2010/main" val="204064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654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A3D1F-FDC0-4DEB-9466-C905E17D6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37" y="2873760"/>
            <a:ext cx="6253058" cy="11099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33D43-B6F1-4BF4-A959-A1588290F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059" y="1923159"/>
            <a:ext cx="3502643" cy="62171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7CDA3-1586-4D70-B37F-CC8D36589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059" y="5136756"/>
            <a:ext cx="3502643" cy="22767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B42DE-6AF8-469F-A696-730A1B6F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Stack trace solution finder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4912F6-0A04-FE41-A748-5CD1D714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F672B-68D4-495E-89CE-7A4C9E32E0FF}"/>
              </a:ext>
            </a:extLst>
          </p:cNvPr>
          <p:cNvSpPr txBox="1"/>
          <p:nvPr/>
        </p:nvSpPr>
        <p:spPr>
          <a:xfrm>
            <a:off x="1060376" y="3295556"/>
            <a:ext cx="6094826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004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B2B601-224D-45A5-A786-1BF9A5B0B192}"/>
              </a:ext>
            </a:extLst>
          </p:cNvPr>
          <p:cNvSpPr/>
          <p:nvPr/>
        </p:nvSpPr>
        <p:spPr>
          <a:xfrm>
            <a:off x="1266825" y="2297620"/>
            <a:ext cx="1155700" cy="53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>
                    <a:lumMod val="85000"/>
                    <a:lumOff val="15000"/>
                  </a:schemeClr>
                </a:solidFill>
              </a:rPr>
              <a:t>Data Collection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54138E0-DF99-4FAC-AA6D-A0D81FC6FC71}"/>
              </a:ext>
            </a:extLst>
          </p:cNvPr>
          <p:cNvSpPr/>
          <p:nvPr/>
        </p:nvSpPr>
        <p:spPr>
          <a:xfrm>
            <a:off x="2524125" y="2544159"/>
            <a:ext cx="511175" cy="83821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FBDDE2-6BF2-4DBE-A408-C6AE658B9412}"/>
              </a:ext>
            </a:extLst>
          </p:cNvPr>
          <p:cNvSpPr/>
          <p:nvPr/>
        </p:nvSpPr>
        <p:spPr>
          <a:xfrm>
            <a:off x="3181350" y="2296540"/>
            <a:ext cx="1155700" cy="53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>
                    <a:lumMod val="85000"/>
                    <a:lumOff val="15000"/>
                  </a:schemeClr>
                </a:solidFill>
              </a:rPr>
              <a:t>Data Processing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F26C12-1A54-4335-8C0D-A44D98AB41DD}"/>
              </a:ext>
            </a:extLst>
          </p:cNvPr>
          <p:cNvSpPr/>
          <p:nvPr/>
        </p:nvSpPr>
        <p:spPr>
          <a:xfrm>
            <a:off x="5416548" y="2296540"/>
            <a:ext cx="2016125" cy="53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>
                    <a:lumMod val="85000"/>
                    <a:lumOff val="15000"/>
                  </a:schemeClr>
                </a:solidFill>
              </a:rPr>
              <a:t>Query Pre-processing</a:t>
            </a:r>
          </a:p>
        </p:txBody>
      </p:sp>
      <p:sp>
        <p:nvSpPr>
          <p:cNvPr id="9" name="Wave 8">
            <a:extLst>
              <a:ext uri="{FF2B5EF4-FFF2-40B4-BE49-F238E27FC236}">
                <a16:creationId xmlns:a16="http://schemas.microsoft.com/office/drawing/2014/main" id="{987A01F8-1750-47BE-9AE7-A4A04DD45356}"/>
              </a:ext>
            </a:extLst>
          </p:cNvPr>
          <p:cNvSpPr/>
          <p:nvPr/>
        </p:nvSpPr>
        <p:spPr>
          <a:xfrm>
            <a:off x="939800" y="3335911"/>
            <a:ext cx="1879600" cy="914400"/>
          </a:xfrm>
          <a:prstGeom prst="wav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900">
                <a:solidFill>
                  <a:schemeClr val="tx1">
                    <a:lumMod val="85000"/>
                    <a:lumOff val="15000"/>
                  </a:schemeClr>
                </a:solidFill>
              </a:rPr>
              <a:t>1. Data download and extraction  (</a:t>
            </a:r>
            <a:r>
              <a:rPr lang="en-CA" sz="900" b="1">
                <a:solidFill>
                  <a:schemeClr val="tx1">
                    <a:lumMod val="85000"/>
                    <a:lumOff val="15000"/>
                  </a:schemeClr>
                </a:solidFill>
              </a:rPr>
              <a:t>100+GB</a:t>
            </a:r>
            <a:r>
              <a:rPr lang="en-CA" sz="90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10" name="Wave 9">
            <a:extLst>
              <a:ext uri="{FF2B5EF4-FFF2-40B4-BE49-F238E27FC236}">
                <a16:creationId xmlns:a16="http://schemas.microsoft.com/office/drawing/2014/main" id="{DCD29E62-837C-4070-B602-1C2D6720F1D8}"/>
              </a:ext>
            </a:extLst>
          </p:cNvPr>
          <p:cNvSpPr/>
          <p:nvPr/>
        </p:nvSpPr>
        <p:spPr>
          <a:xfrm>
            <a:off x="3133723" y="3429000"/>
            <a:ext cx="1682750" cy="1905000"/>
          </a:xfrm>
          <a:prstGeom prst="wave">
            <a:avLst>
              <a:gd name="adj1" fmla="val 12500"/>
              <a:gd name="adj2" fmla="val -153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CA" sz="900">
                <a:solidFill>
                  <a:schemeClr val="tx1">
                    <a:lumMod val="85000"/>
                    <a:lumOff val="15000"/>
                  </a:schemeClr>
                </a:solidFill>
              </a:rPr>
              <a:t>Data exploration</a:t>
            </a:r>
          </a:p>
          <a:p>
            <a:pPr marL="228600" indent="-228600">
              <a:buAutoNum type="arabicPeriod"/>
            </a:pPr>
            <a:r>
              <a:rPr lang="en-CA" sz="900">
                <a:solidFill>
                  <a:schemeClr val="tx1">
                    <a:lumMod val="85000"/>
                    <a:lumOff val="15000"/>
                  </a:schemeClr>
                </a:solidFill>
              </a:rPr>
              <a:t>Convert XML files to CSV</a:t>
            </a:r>
          </a:p>
          <a:p>
            <a:pPr marL="228600" indent="-228600">
              <a:buAutoNum type="arabicPeriod"/>
            </a:pPr>
            <a:r>
              <a:rPr lang="en-CA" sz="900">
                <a:solidFill>
                  <a:schemeClr val="tx1">
                    <a:lumMod val="85000"/>
                    <a:lumOff val="15000"/>
                  </a:schemeClr>
                </a:solidFill>
              </a:rPr>
              <a:t>Extract code segment from Posts (</a:t>
            </a:r>
            <a:r>
              <a:rPr lang="en-CA" sz="900" b="1">
                <a:solidFill>
                  <a:schemeClr val="tx1">
                    <a:lumMod val="85000"/>
                    <a:lumOff val="15000"/>
                  </a:schemeClr>
                </a:solidFill>
              </a:rPr>
              <a:t>25GB+</a:t>
            </a:r>
            <a:r>
              <a:rPr lang="en-CA" sz="90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228600" indent="-228600">
              <a:buAutoNum type="arabicPeriod"/>
            </a:pPr>
            <a:r>
              <a:rPr lang="en-CA" sz="900">
                <a:solidFill>
                  <a:schemeClr val="tx1">
                    <a:lumMod val="85000"/>
                    <a:lumOff val="15000"/>
                  </a:schemeClr>
                </a:solidFill>
              </a:rPr>
              <a:t>Extracting different metadata information (10-25 GB)</a:t>
            </a:r>
          </a:p>
          <a:p>
            <a:pPr marL="228600" indent="-228600">
              <a:buAutoNum type="arabicPeriod"/>
            </a:pPr>
            <a:endParaRPr lang="en-CA" sz="9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Wave 10">
            <a:extLst>
              <a:ext uri="{FF2B5EF4-FFF2-40B4-BE49-F238E27FC236}">
                <a16:creationId xmlns:a16="http://schemas.microsoft.com/office/drawing/2014/main" id="{5029E448-8B70-43E0-9D30-9ED873F1D2C2}"/>
              </a:ext>
            </a:extLst>
          </p:cNvPr>
          <p:cNvSpPr/>
          <p:nvPr/>
        </p:nvSpPr>
        <p:spPr>
          <a:xfrm>
            <a:off x="5321300" y="3308162"/>
            <a:ext cx="2847975" cy="1905000"/>
          </a:xfrm>
          <a:prstGeom prst="wave">
            <a:avLst>
              <a:gd name="adj1" fmla="val 12500"/>
              <a:gd name="adj2" fmla="val -153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900" b="0" i="0">
                <a:solidFill>
                  <a:srgbClr val="090909"/>
                </a:solidFill>
                <a:effectLst/>
                <a:latin typeface="-apple-system"/>
              </a:rPr>
              <a:t>Term Frequency – Inverse Document Frequency(TF-IDF)</a:t>
            </a:r>
          </a:p>
          <a:p>
            <a:pPr marL="228600" indent="-228600">
              <a:buAutoNum type="arabicPeriod"/>
            </a:pPr>
            <a:r>
              <a:rPr lang="en-US" sz="900" b="0" i="0">
                <a:solidFill>
                  <a:srgbClr val="090909"/>
                </a:solidFill>
                <a:effectLst/>
                <a:latin typeface="-apple-system"/>
              </a:rPr>
              <a:t>Natural language toolkit (NLTK): for text tokenization, parsing, classification, stemming, tagging and semantic reasoning.</a:t>
            </a:r>
          </a:p>
          <a:p>
            <a:pPr marL="228600" indent="-228600">
              <a:buAutoNum type="arabicPeriod"/>
            </a:pPr>
            <a:r>
              <a:rPr lang="en-US" sz="900">
                <a:solidFill>
                  <a:srgbClr val="090909"/>
                </a:solidFill>
                <a:latin typeface="-apple-system"/>
              </a:rPr>
              <a:t>Gensim: Language modeling (Word vector)</a:t>
            </a:r>
          </a:p>
          <a:p>
            <a:pPr marL="228600" indent="-228600">
              <a:buAutoNum type="arabicPeriod"/>
            </a:pPr>
            <a:endParaRPr lang="en-US" sz="1000" b="0" i="0">
              <a:solidFill>
                <a:srgbClr val="090909"/>
              </a:solidFill>
              <a:effectLst/>
              <a:latin typeface="-apple-syste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C4E7D8-2518-45FA-A2CB-CE8991E57B54}"/>
              </a:ext>
            </a:extLst>
          </p:cNvPr>
          <p:cNvSpPr/>
          <p:nvPr/>
        </p:nvSpPr>
        <p:spPr>
          <a:xfrm>
            <a:off x="8892395" y="2319369"/>
            <a:ext cx="2016125" cy="53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>
                    <a:lumMod val="85000"/>
                    <a:lumOff val="15000"/>
                  </a:schemeClr>
                </a:solidFill>
              </a:rPr>
              <a:t>Result Generation</a:t>
            </a:r>
          </a:p>
        </p:txBody>
      </p:sp>
      <p:sp>
        <p:nvSpPr>
          <p:cNvPr id="13" name="Wave 12">
            <a:extLst>
              <a:ext uri="{FF2B5EF4-FFF2-40B4-BE49-F238E27FC236}">
                <a16:creationId xmlns:a16="http://schemas.microsoft.com/office/drawing/2014/main" id="{57E30F3C-0321-4A87-B93F-8D07F3108E59}"/>
              </a:ext>
            </a:extLst>
          </p:cNvPr>
          <p:cNvSpPr/>
          <p:nvPr/>
        </p:nvSpPr>
        <p:spPr>
          <a:xfrm>
            <a:off x="8802685" y="3369822"/>
            <a:ext cx="2016124" cy="2352748"/>
          </a:xfrm>
          <a:prstGeom prst="wave">
            <a:avLst>
              <a:gd name="adj1" fmla="val 12500"/>
              <a:gd name="adj2" fmla="val -153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CA" sz="900">
                <a:solidFill>
                  <a:schemeClr val="tx1">
                    <a:lumMod val="85000"/>
                    <a:lumOff val="15000"/>
                  </a:schemeClr>
                </a:solidFill>
              </a:rPr>
              <a:t>Process input query</a:t>
            </a:r>
          </a:p>
          <a:p>
            <a:pPr marL="228600" indent="-228600">
              <a:buAutoNum type="arabicPeriod"/>
            </a:pPr>
            <a:r>
              <a:rPr lang="en-CA" sz="900">
                <a:solidFill>
                  <a:schemeClr val="tx1">
                    <a:lumMod val="85000"/>
                    <a:lumOff val="15000"/>
                  </a:schemeClr>
                </a:solidFill>
              </a:rPr>
              <a:t>Generate matched query from pre-processed TF-IDF document</a:t>
            </a:r>
          </a:p>
          <a:p>
            <a:pPr marL="228600" indent="-228600">
              <a:buAutoNum type="arabicPeriod"/>
            </a:pPr>
            <a:r>
              <a:rPr lang="en-CA" sz="900">
                <a:solidFill>
                  <a:schemeClr val="tx1">
                    <a:lumMod val="85000"/>
                    <a:lumOff val="15000"/>
                  </a:schemeClr>
                </a:solidFill>
              </a:rPr>
              <a:t>Rank the matched result based on different heuristics</a:t>
            </a:r>
          </a:p>
          <a:p>
            <a:pPr marL="228600" indent="-228600">
              <a:buAutoNum type="arabicPeriod"/>
            </a:pPr>
            <a:r>
              <a:rPr lang="en-CA" sz="900" b="1">
                <a:solidFill>
                  <a:schemeClr val="tx1">
                    <a:lumMod val="85000"/>
                    <a:lumOff val="15000"/>
                  </a:schemeClr>
                </a:solidFill>
              </a:rPr>
              <a:t>Generate text summarization of the result using GPT-2 pre-trained model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F415DA87-3530-4CC1-9AD1-77A8148EF55E}"/>
              </a:ext>
            </a:extLst>
          </p:cNvPr>
          <p:cNvSpPr/>
          <p:nvPr/>
        </p:nvSpPr>
        <p:spPr>
          <a:xfrm>
            <a:off x="1635125" y="1351501"/>
            <a:ext cx="914400" cy="612648"/>
          </a:xfrm>
          <a:prstGeom prst="wedgeEllipseCallout">
            <a:avLst>
              <a:gd name="adj1" fmla="val -32639"/>
              <a:gd name="adj2" fmla="val 9981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>
                    <a:lumMod val="85000"/>
                    <a:lumOff val="15000"/>
                  </a:schemeClr>
                </a:solidFill>
              </a:rPr>
              <a:t>100 GB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25E8291C-4C92-4109-A6FE-07D5EEDBDFD3}"/>
              </a:ext>
            </a:extLst>
          </p:cNvPr>
          <p:cNvSpPr/>
          <p:nvPr/>
        </p:nvSpPr>
        <p:spPr>
          <a:xfrm>
            <a:off x="3660774" y="1369472"/>
            <a:ext cx="1155699" cy="612648"/>
          </a:xfrm>
          <a:prstGeom prst="wedgeEllipseCallout">
            <a:avLst>
              <a:gd name="adj1" fmla="val -32639"/>
              <a:gd name="adj2" fmla="val 9981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>
                    <a:lumMod val="85000"/>
                    <a:lumOff val="15000"/>
                  </a:schemeClr>
                </a:solidFill>
              </a:rPr>
              <a:t>50 GB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F0087828-1E30-45D6-9477-44E9687A204E}"/>
              </a:ext>
            </a:extLst>
          </p:cNvPr>
          <p:cNvSpPr/>
          <p:nvPr/>
        </p:nvSpPr>
        <p:spPr>
          <a:xfrm>
            <a:off x="5524500" y="939800"/>
            <a:ext cx="3302000" cy="953420"/>
          </a:xfrm>
          <a:prstGeom prst="wedgeEllipseCallout">
            <a:avLst>
              <a:gd name="adj1" fmla="val -16068"/>
              <a:gd name="adj2" fmla="val 9071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>
                    <a:lumMod val="85000"/>
                    <a:lumOff val="15000"/>
                  </a:schemeClr>
                </a:solidFill>
              </a:rPr>
              <a:t>1. Training time around 24 hours with 300+ GB RAM</a:t>
            </a:r>
            <a:br>
              <a:rPr lang="en-CA" sz="12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CA" sz="1200">
                <a:solidFill>
                  <a:schemeClr val="tx1">
                    <a:lumMod val="85000"/>
                    <a:lumOff val="15000"/>
                  </a:schemeClr>
                </a:solidFill>
              </a:rPr>
              <a:t>2. 30+ GB preprocessed model</a:t>
            </a:r>
            <a:br>
              <a:rPr lang="en-CA" sz="12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CA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41B8D2A-88FB-43DA-AF5D-2715A9575E45}"/>
              </a:ext>
            </a:extLst>
          </p:cNvPr>
          <p:cNvSpPr/>
          <p:nvPr/>
        </p:nvSpPr>
        <p:spPr>
          <a:xfrm>
            <a:off x="9499600" y="939800"/>
            <a:ext cx="2114550" cy="890999"/>
          </a:xfrm>
          <a:prstGeom prst="wedgeEllipseCallout">
            <a:avLst>
              <a:gd name="adj1" fmla="val -32639"/>
              <a:gd name="adj2" fmla="val 9981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>
                    <a:lumMod val="85000"/>
                    <a:lumOff val="15000"/>
                  </a:schemeClr>
                </a:solidFill>
              </a:rPr>
              <a:t>300 GB RAM and </a:t>
            </a:r>
            <a:br>
              <a:rPr lang="en-CA" sz="12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CA" sz="1200">
                <a:solidFill>
                  <a:schemeClr val="tx1">
                    <a:lumMod val="85000"/>
                    <a:lumOff val="15000"/>
                  </a:schemeClr>
                </a:solidFill>
              </a:rPr>
              <a:t>&lt; 60 sec / query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F4FE3B6-867E-4675-B4FC-09B8D6A6E56F}"/>
              </a:ext>
            </a:extLst>
          </p:cNvPr>
          <p:cNvSpPr/>
          <p:nvPr/>
        </p:nvSpPr>
        <p:spPr>
          <a:xfrm>
            <a:off x="4483100" y="2520219"/>
            <a:ext cx="838200" cy="107761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DD603F2-AB59-4C6C-B1A8-F55B075EA58A}"/>
              </a:ext>
            </a:extLst>
          </p:cNvPr>
          <p:cNvSpPr/>
          <p:nvPr/>
        </p:nvSpPr>
        <p:spPr>
          <a:xfrm>
            <a:off x="7527921" y="2563051"/>
            <a:ext cx="984250" cy="7528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6C361-6B17-AD47-8C6E-F95D9C0A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80968-D5DE-4620-B843-7FB76FBB5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</p:spTree>
    <p:extLst>
      <p:ext uri="{BB962C8B-B14F-4D97-AF65-F5344CB8AC3E}">
        <p14:creationId xmlns:p14="http://schemas.microsoft.com/office/powerpoint/2010/main" val="143886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61DB1360-CEA6-4723-BCD2-57F8AD43831A}"/>
              </a:ext>
            </a:extLst>
          </p:cNvPr>
          <p:cNvSpPr/>
          <p:nvPr/>
        </p:nvSpPr>
        <p:spPr>
          <a:xfrm>
            <a:off x="2119470" y="1957953"/>
            <a:ext cx="6967032" cy="2438372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9BF5838D-EE16-4D23-ACD2-08287774CF24}"/>
              </a:ext>
            </a:extLst>
          </p:cNvPr>
          <p:cNvSpPr/>
          <p:nvPr/>
        </p:nvSpPr>
        <p:spPr>
          <a:xfrm>
            <a:off x="5309501" y="4735518"/>
            <a:ext cx="3281685" cy="5726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>
                    <a:lumMod val="85000"/>
                    <a:lumOff val="15000"/>
                  </a:schemeClr>
                </a:solidFill>
              </a:rPr>
              <a:t>Central server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54D9DD4C-2ECC-4BC6-8708-EC4672A141A8}"/>
              </a:ext>
            </a:extLst>
          </p:cNvPr>
          <p:cNvSpPr/>
          <p:nvPr/>
        </p:nvSpPr>
        <p:spPr>
          <a:xfrm>
            <a:off x="5275109" y="2039514"/>
            <a:ext cx="3281685" cy="397993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>
                    <a:lumMod val="85000"/>
                    <a:lumOff val="15000"/>
                  </a:schemeClr>
                </a:solidFill>
              </a:rPr>
              <a:t>Large raw dataset (&gt;80GB)</a:t>
            </a: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524BA7E5-485B-4EAF-B2B5-EC7C246E0488}"/>
              </a:ext>
            </a:extLst>
          </p:cNvPr>
          <p:cNvSpPr/>
          <p:nvPr/>
        </p:nvSpPr>
        <p:spPr>
          <a:xfrm>
            <a:off x="5275109" y="2773034"/>
            <a:ext cx="3281685" cy="601193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>
                    <a:lumMod val="85000"/>
                    <a:lumOff val="15000"/>
                  </a:schemeClr>
                </a:solidFill>
              </a:rPr>
              <a:t>Preprocessed document Index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B70591-B2E5-4012-B87F-899F7C72D2D3}"/>
              </a:ext>
            </a:extLst>
          </p:cNvPr>
          <p:cNvCxnSpPr>
            <a:cxnSpLocks/>
            <a:stCxn id="17" idx="0"/>
            <a:endCxn id="14" idx="2"/>
          </p:cNvCxnSpPr>
          <p:nvPr/>
        </p:nvCxnSpPr>
        <p:spPr>
          <a:xfrm flipV="1">
            <a:off x="6915952" y="2437507"/>
            <a:ext cx="0" cy="33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7C15D8CC-AA50-459A-91EB-D02CA9B1A147}"/>
              </a:ext>
            </a:extLst>
          </p:cNvPr>
          <p:cNvSpPr/>
          <p:nvPr/>
        </p:nvSpPr>
        <p:spPr>
          <a:xfrm>
            <a:off x="5292304" y="3886766"/>
            <a:ext cx="3247293" cy="23127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>
                <a:solidFill>
                  <a:schemeClr val="tx1">
                    <a:lumMod val="85000"/>
                    <a:lumOff val="15000"/>
                  </a:schemeClr>
                </a:solidFill>
              </a:rPr>
              <a:t>Pre-process query</a:t>
            </a:r>
          </a:p>
        </p:txBody>
      </p:sp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E75A4E95-BC7F-44CF-8E7E-6EDB6599F41B}"/>
              </a:ext>
            </a:extLst>
          </p:cNvPr>
          <p:cNvSpPr/>
          <p:nvPr/>
        </p:nvSpPr>
        <p:spPr>
          <a:xfrm>
            <a:off x="3677780" y="5005925"/>
            <a:ext cx="1605927" cy="758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B82D167-8B52-4C4F-A724-EA103624127A}"/>
              </a:ext>
            </a:extLst>
          </p:cNvPr>
          <p:cNvSpPr/>
          <p:nvPr/>
        </p:nvSpPr>
        <p:spPr>
          <a:xfrm>
            <a:off x="2698031" y="4821016"/>
            <a:ext cx="914400" cy="409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>
                <a:solidFill>
                  <a:schemeClr val="tx1">
                    <a:lumMod val="85000"/>
                    <a:lumOff val="15000"/>
                  </a:schemeClr>
                </a:solidFill>
              </a:rPr>
              <a:t>User Query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694842-E201-4220-812C-1A7537EC13D3}"/>
              </a:ext>
            </a:extLst>
          </p:cNvPr>
          <p:cNvSpPr txBox="1"/>
          <p:nvPr/>
        </p:nvSpPr>
        <p:spPr>
          <a:xfrm>
            <a:off x="6011313" y="2490572"/>
            <a:ext cx="1504707" cy="276999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CA" sz="1200"/>
              <a:t>Offline Batch process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E8BB68-03B1-418B-B732-A57737C945E9}"/>
              </a:ext>
            </a:extLst>
          </p:cNvPr>
          <p:cNvSpPr txBox="1"/>
          <p:nvPr/>
        </p:nvSpPr>
        <p:spPr>
          <a:xfrm>
            <a:off x="4093125" y="4656305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&lt; 50 sec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9E28E6-36C7-2144-88A8-8FE9B8F7C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83295D-008F-4EF2-8C1B-671BFEB4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D3AC37E7-0736-4F20-B45E-700E4DE4820A}"/>
              </a:ext>
            </a:extLst>
          </p:cNvPr>
          <p:cNvSpPr/>
          <p:nvPr/>
        </p:nvSpPr>
        <p:spPr>
          <a:xfrm>
            <a:off x="9252726" y="3551698"/>
            <a:ext cx="1457423" cy="36512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>
                <a:solidFill>
                  <a:schemeClr val="tx1">
                    <a:lumMod val="85000"/>
                    <a:lumOff val="15000"/>
                  </a:schemeClr>
                </a:solidFill>
              </a:rPr>
              <a:t>Server Initialization</a:t>
            </a: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BB4F4D9-6E44-4462-8198-06F50047ABF0}"/>
              </a:ext>
            </a:extLst>
          </p:cNvPr>
          <p:cNvCxnSpPr>
            <a:cxnSpLocks/>
            <a:stCxn id="13" idx="3"/>
            <a:endCxn id="37" idx="2"/>
          </p:cNvCxnSpPr>
          <p:nvPr/>
        </p:nvCxnSpPr>
        <p:spPr>
          <a:xfrm flipV="1">
            <a:off x="8591186" y="3916823"/>
            <a:ext cx="1390252" cy="110502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D603DCA-46C0-4A9F-83C3-7C0D041F6F67}"/>
              </a:ext>
            </a:extLst>
          </p:cNvPr>
          <p:cNvSpPr txBox="1"/>
          <p:nvPr/>
        </p:nvSpPr>
        <p:spPr>
          <a:xfrm>
            <a:off x="9191916" y="4451276"/>
            <a:ext cx="100572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CA"/>
              <a:t>30 min</a:t>
            </a:r>
          </a:p>
        </p:txBody>
      </p:sp>
      <p:sp>
        <p:nvSpPr>
          <p:cNvPr id="43" name="Flowchart: Alternate Process 42">
            <a:extLst>
              <a:ext uri="{FF2B5EF4-FFF2-40B4-BE49-F238E27FC236}">
                <a16:creationId xmlns:a16="http://schemas.microsoft.com/office/drawing/2014/main" id="{1C624B6F-6078-49B1-8446-64D96812D479}"/>
              </a:ext>
            </a:extLst>
          </p:cNvPr>
          <p:cNvSpPr/>
          <p:nvPr/>
        </p:nvSpPr>
        <p:spPr>
          <a:xfrm>
            <a:off x="2414819" y="2783959"/>
            <a:ext cx="2149749" cy="601193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>
                    <a:lumMod val="85000"/>
                    <a:lumOff val="15000"/>
                  </a:schemeClr>
                </a:solidFill>
              </a:rPr>
              <a:t>Generate Result</a:t>
            </a: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47CD1CE1-2296-447B-A156-DF2641E43D1F}"/>
              </a:ext>
            </a:extLst>
          </p:cNvPr>
          <p:cNvSpPr/>
          <p:nvPr/>
        </p:nvSpPr>
        <p:spPr>
          <a:xfrm>
            <a:off x="2567702" y="2190251"/>
            <a:ext cx="1930736" cy="288908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>
                    <a:lumMod val="85000"/>
                    <a:lumOff val="15000"/>
                  </a:schemeClr>
                </a:solidFill>
              </a:rPr>
              <a:t>Rank Stack Overflow Posts</a:t>
            </a:r>
          </a:p>
        </p:txBody>
      </p:sp>
      <p:sp>
        <p:nvSpPr>
          <p:cNvPr id="48" name="Flowchart: Alternate Process 47">
            <a:extLst>
              <a:ext uri="{FF2B5EF4-FFF2-40B4-BE49-F238E27FC236}">
                <a16:creationId xmlns:a16="http://schemas.microsoft.com/office/drawing/2014/main" id="{092DB096-A914-44C2-A9AC-4E6294B96C7F}"/>
              </a:ext>
            </a:extLst>
          </p:cNvPr>
          <p:cNvSpPr/>
          <p:nvPr/>
        </p:nvSpPr>
        <p:spPr>
          <a:xfrm>
            <a:off x="2541147" y="3725576"/>
            <a:ext cx="1930736" cy="288908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>
                    <a:lumMod val="85000"/>
                    <a:lumOff val="15000"/>
                  </a:schemeClr>
                </a:solidFill>
              </a:rPr>
              <a:t>Text summarization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5A6524F-C3B2-4787-9CBA-5A7ADBA06282}"/>
              </a:ext>
            </a:extLst>
          </p:cNvPr>
          <p:cNvCxnSpPr/>
          <p:nvPr/>
        </p:nvCxnSpPr>
        <p:spPr>
          <a:xfrm flipV="1">
            <a:off x="3506515" y="2491323"/>
            <a:ext cx="0" cy="2817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C97128-88EC-42E9-B66A-59CE8579EDD6}"/>
              </a:ext>
            </a:extLst>
          </p:cNvPr>
          <p:cNvCxnSpPr>
            <a:stCxn id="43" idx="2"/>
            <a:endCxn id="48" idx="0"/>
          </p:cNvCxnSpPr>
          <p:nvPr/>
        </p:nvCxnSpPr>
        <p:spPr>
          <a:xfrm>
            <a:off x="3489694" y="3385152"/>
            <a:ext cx="16821" cy="3404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B4099B9-9C02-4935-9605-F3784119FD2F}"/>
              </a:ext>
            </a:extLst>
          </p:cNvPr>
          <p:cNvCxnSpPr>
            <a:endCxn id="17" idx="1"/>
          </p:cNvCxnSpPr>
          <p:nvPr/>
        </p:nvCxnSpPr>
        <p:spPr>
          <a:xfrm flipV="1">
            <a:off x="4563593" y="3073631"/>
            <a:ext cx="711516" cy="10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9F183B0-783F-4FDF-8BCB-CCBBB064861C}"/>
              </a:ext>
            </a:extLst>
          </p:cNvPr>
          <p:cNvCxnSpPr>
            <a:endCxn id="20" idx="0"/>
          </p:cNvCxnSpPr>
          <p:nvPr/>
        </p:nvCxnSpPr>
        <p:spPr>
          <a:xfrm flipH="1">
            <a:off x="6915951" y="3385152"/>
            <a:ext cx="34392" cy="50161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E52D668-F9E8-4D87-AD53-79C76E0F48DE}"/>
              </a:ext>
            </a:extLst>
          </p:cNvPr>
          <p:cNvCxnSpPr>
            <a:stCxn id="20" idx="2"/>
            <a:endCxn id="13" idx="0"/>
          </p:cNvCxnSpPr>
          <p:nvPr/>
        </p:nvCxnSpPr>
        <p:spPr>
          <a:xfrm>
            <a:off x="6915951" y="4118037"/>
            <a:ext cx="34393" cy="61748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78F31DD-629B-4D57-8DEE-12D01ACE64EA}"/>
              </a:ext>
            </a:extLst>
          </p:cNvPr>
          <p:cNvCxnSpPr>
            <a:cxnSpLocks/>
            <a:stCxn id="37" idx="0"/>
            <a:endCxn id="17" idx="3"/>
          </p:cNvCxnSpPr>
          <p:nvPr/>
        </p:nvCxnSpPr>
        <p:spPr>
          <a:xfrm rot="16200000" flipV="1">
            <a:off x="9030083" y="2600343"/>
            <a:ext cx="478067" cy="14246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02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7" grpId="0" animBg="1"/>
      <p:bldP spid="20" grpId="0" animBg="1"/>
      <p:bldP spid="42" grpId="0" animBg="1"/>
      <p:bldP spid="45" grpId="0" animBg="1"/>
      <p:bldP spid="46" grpId="0"/>
      <p:bldP spid="47" grpId="0"/>
      <p:bldP spid="37" grpId="0" animBg="1"/>
      <p:bldP spid="33" grpId="0" animBg="1"/>
      <p:bldP spid="43" grpId="0" animBg="1"/>
      <p:bldP spid="44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78B33-896B-4E00-AB96-7CF3950A6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CA"/>
              <a:t>Methodology explanation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D837E8A-15BE-4D45-83EB-DAAEA5A56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455621"/>
            <a:ext cx="6269347" cy="1238616"/>
          </a:xfrm>
        </p:spPr>
        <p:txBody>
          <a:bodyPr>
            <a:normAutofit/>
          </a:bodyPr>
          <a:lstStyle/>
          <a:p>
            <a:r>
              <a:rPr lang="en-CA">
                <a:solidFill>
                  <a:schemeClr val="tx1">
                    <a:lumMod val="85000"/>
                    <a:lumOff val="15000"/>
                  </a:schemeClr>
                </a:solidFill>
              </a:rPr>
              <a:t>TD-IDF example</a:t>
            </a:r>
          </a:p>
        </p:txBody>
      </p:sp>
      <p:pic>
        <p:nvPicPr>
          <p:cNvPr id="7" name="Picture 6" descr="Complex maths formulae on a blackboard">
            <a:extLst>
              <a:ext uri="{FF2B5EF4-FFF2-40B4-BE49-F238E27FC236}">
                <a16:creationId xmlns:a16="http://schemas.microsoft.com/office/drawing/2014/main" id="{08F0B0CA-698C-9A0E-E27A-EEA30DC11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91" r="18368" b="-1"/>
          <a:stretch/>
        </p:blipFill>
        <p:spPr>
          <a:xfrm>
            <a:off x="-1" y="10"/>
            <a:ext cx="4635315" cy="685798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70E127-F161-49C2-8DFB-589699C56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9753" y="6459785"/>
            <a:ext cx="463531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Stack trace solution finder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027360-9EF3-934C-B3B7-5C57CDB4B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1896" y="6459785"/>
            <a:ext cx="11805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596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Calculate TF-IDF in NLP (Simple Example) - YouTube">
            <a:extLst>
              <a:ext uri="{FF2B5EF4-FFF2-40B4-BE49-F238E27FC236}">
                <a16:creationId xmlns:a16="http://schemas.microsoft.com/office/drawing/2014/main" id="{8EB84E3B-18E8-4901-8E39-71B5E4055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04" y="1508821"/>
            <a:ext cx="8207608" cy="395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3C2E2A-2F72-1A44-9C57-F23D126E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F4B11-964A-4B62-97B6-81905C63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</p:spTree>
    <p:extLst>
      <p:ext uri="{BB962C8B-B14F-4D97-AF65-F5344CB8AC3E}">
        <p14:creationId xmlns:p14="http://schemas.microsoft.com/office/powerpoint/2010/main" val="1234696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B7342-78F6-468B-9DF6-63762C8F7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53" y="1875637"/>
            <a:ext cx="10250330" cy="1552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3D18D-6244-41D8-ACFB-C5720024C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36" y="3711642"/>
            <a:ext cx="10402894" cy="237258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3A2320B-A7EC-4B68-9AB3-BF6E20F0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0"/>
            <a:ext cx="10058400" cy="1450757"/>
          </a:xfrm>
        </p:spPr>
        <p:txBody>
          <a:bodyPr/>
          <a:lstStyle/>
          <a:p>
            <a:pPr algn="ctr"/>
            <a:r>
              <a:rPr lang="en-CA"/>
              <a:t>Tokenization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FCA69F-6678-4283-A643-02CC8A67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81CC3A-52C3-7D44-926D-C9CDF225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1D5B9C-4BA4-43AC-8288-C2A3FD02B1CE}"/>
              </a:ext>
            </a:extLst>
          </p:cNvPr>
          <p:cNvSpPr/>
          <p:nvPr/>
        </p:nvSpPr>
        <p:spPr>
          <a:xfrm>
            <a:off x="1499219" y="5087155"/>
            <a:ext cx="9589491" cy="920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Explosion: 14 Points 9">
            <a:extLst>
              <a:ext uri="{FF2B5EF4-FFF2-40B4-BE49-F238E27FC236}">
                <a16:creationId xmlns:a16="http://schemas.microsoft.com/office/drawing/2014/main" id="{28AC7DE6-6273-4BDB-B066-BF23BD338478}"/>
              </a:ext>
            </a:extLst>
          </p:cNvPr>
          <p:cNvSpPr/>
          <p:nvPr/>
        </p:nvSpPr>
        <p:spPr>
          <a:xfrm>
            <a:off x="7303746" y="2693318"/>
            <a:ext cx="4739425" cy="1661091"/>
          </a:xfrm>
          <a:prstGeom prst="irregularSeal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33M code segments (25GB)</a:t>
            </a:r>
          </a:p>
        </p:txBody>
      </p:sp>
    </p:spTree>
    <p:extLst>
      <p:ext uri="{BB962C8B-B14F-4D97-AF65-F5344CB8AC3E}">
        <p14:creationId xmlns:p14="http://schemas.microsoft.com/office/powerpoint/2010/main" val="131023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638A98B-4B4B-4607-B11F-7DCA0D7C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0F57D5-4865-45BE-BBF9-EE7FD9E2E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81" r="2" b="13195"/>
          <a:stretch/>
        </p:blipFill>
        <p:spPr>
          <a:xfrm>
            <a:off x="594780" y="684698"/>
            <a:ext cx="8358390" cy="55778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E3B9B0E-204E-4BFD-B58A-E71D9CDC3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A24222-0767-4984-8FEF-1D8A30B03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Dictionary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2D7C7-11A6-4D57-A064-8ACECE871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849" y="6459785"/>
            <a:ext cx="70501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Stack trace solution finder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121E64-CB88-4BF5-B531-C0316E7F6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F0BB5B-CC67-0B4C-934C-2E7A3A9D2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0574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13" name="Explosion: 14 Points 12">
            <a:extLst>
              <a:ext uri="{FF2B5EF4-FFF2-40B4-BE49-F238E27FC236}">
                <a16:creationId xmlns:a16="http://schemas.microsoft.com/office/drawing/2014/main" id="{D5609044-B410-4E13-93AA-5676124749BB}"/>
              </a:ext>
            </a:extLst>
          </p:cNvPr>
          <p:cNvSpPr/>
          <p:nvPr/>
        </p:nvSpPr>
        <p:spPr>
          <a:xfrm>
            <a:off x="3262886" y="2735614"/>
            <a:ext cx="4739425" cy="1661091"/>
          </a:xfrm>
          <a:prstGeom prst="irregularSeal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2M unique words in our corpus</a:t>
            </a:r>
          </a:p>
        </p:txBody>
      </p:sp>
    </p:spTree>
    <p:extLst>
      <p:ext uri="{BB962C8B-B14F-4D97-AF65-F5344CB8AC3E}">
        <p14:creationId xmlns:p14="http://schemas.microsoft.com/office/powerpoint/2010/main" val="19694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A6C6F-6A0F-4C51-8239-BEA1EB98A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72" y="2451875"/>
            <a:ext cx="10030264" cy="327129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A47114F-272C-4635-82FC-F250D65A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-357453"/>
            <a:ext cx="10058400" cy="1450757"/>
          </a:xfrm>
        </p:spPr>
        <p:txBody>
          <a:bodyPr/>
          <a:lstStyle/>
          <a:p>
            <a:pPr algn="ctr"/>
            <a:r>
              <a:rPr lang="en-CA"/>
              <a:t>Create a bag of words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A3865-EC80-4BF5-AB81-90FF3F07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F16A27-61C8-2545-8BDE-2530ADE3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F34C8845-F058-49A9-ACFA-F1D77A015F45}"/>
              </a:ext>
            </a:extLst>
          </p:cNvPr>
          <p:cNvSpPr/>
          <p:nvPr/>
        </p:nvSpPr>
        <p:spPr>
          <a:xfrm>
            <a:off x="6004790" y="2149354"/>
            <a:ext cx="5755242" cy="1661091"/>
          </a:xfrm>
          <a:prstGeom prst="irregularSeal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err="1">
                <a:solidFill>
                  <a:schemeClr val="tx1"/>
                </a:solidFill>
              </a:rPr>
              <a:t>Word_id</a:t>
            </a:r>
            <a:r>
              <a:rPr lang="en-CA">
                <a:solidFill>
                  <a:schemeClr val="tx1"/>
                </a:solidFill>
              </a:rPr>
              <a:t> =&gt; frequency</a:t>
            </a:r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678C9C08-0E0C-4B49-B238-E6808BB9206B}"/>
              </a:ext>
            </a:extLst>
          </p:cNvPr>
          <p:cNvSpPr/>
          <p:nvPr/>
        </p:nvSpPr>
        <p:spPr>
          <a:xfrm>
            <a:off x="7760610" y="3474024"/>
            <a:ext cx="4739425" cy="1661091"/>
          </a:xfrm>
          <a:prstGeom prst="irregularSeal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Corpus size 33M stack trace</a:t>
            </a:r>
          </a:p>
        </p:txBody>
      </p:sp>
    </p:spTree>
    <p:extLst>
      <p:ext uri="{BB962C8B-B14F-4D97-AF65-F5344CB8AC3E}">
        <p14:creationId xmlns:p14="http://schemas.microsoft.com/office/powerpoint/2010/main" val="135236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58EAF-FBBF-4F78-BABD-B31E63EE1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97" y="634334"/>
            <a:ext cx="10134120" cy="3183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E6FC91-C44F-4AFE-81FE-E7EB67026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01" y="4705643"/>
            <a:ext cx="9469171" cy="13223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3A3831-B2CE-DD4C-A252-A87D1AFD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77946-12B3-4D8B-B4E7-A07AF2329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1340" y="4992627"/>
            <a:ext cx="4822804" cy="365125"/>
          </a:xfrm>
        </p:spPr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A0B5E197-DE17-4711-90A3-30BDC4214ADB}"/>
              </a:ext>
            </a:extLst>
          </p:cNvPr>
          <p:cNvSpPr/>
          <p:nvPr/>
        </p:nvSpPr>
        <p:spPr>
          <a:xfrm>
            <a:off x="6410369" y="1873210"/>
            <a:ext cx="4739425" cy="1661091"/>
          </a:xfrm>
          <a:prstGeom prst="irregularSeal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Word index matrix</a:t>
            </a:r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AED9E126-895B-4895-ADF6-3FB14749066F}"/>
              </a:ext>
            </a:extLst>
          </p:cNvPr>
          <p:cNvSpPr/>
          <p:nvPr/>
        </p:nvSpPr>
        <p:spPr>
          <a:xfrm>
            <a:off x="8405612" y="3095641"/>
            <a:ext cx="4739425" cy="1661091"/>
          </a:xfrm>
          <a:prstGeom prst="irregularSeal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Requires around 300 GB RAM to load in memory</a:t>
            </a: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4C46017A-96AF-4819-8667-3C7C63B36B81}"/>
              </a:ext>
            </a:extLst>
          </p:cNvPr>
          <p:cNvSpPr/>
          <p:nvPr/>
        </p:nvSpPr>
        <p:spPr>
          <a:xfrm>
            <a:off x="3541689" y="3376974"/>
            <a:ext cx="3548129" cy="1185177"/>
          </a:xfrm>
          <a:prstGeom prst="cloudCallout">
            <a:avLst>
              <a:gd name="adj1" fmla="val 32955"/>
              <a:gd name="adj2" fmla="val 1071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400 GB of RAM and 24 Hours</a:t>
            </a:r>
          </a:p>
        </p:txBody>
      </p:sp>
    </p:spTree>
    <p:extLst>
      <p:ext uri="{BB962C8B-B14F-4D97-AF65-F5344CB8AC3E}">
        <p14:creationId xmlns:p14="http://schemas.microsoft.com/office/powerpoint/2010/main" val="384530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9E42C5-0F37-4E22-BBF8-732CC1587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29" y="1832133"/>
            <a:ext cx="7859473" cy="412993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A6B1FEF-C671-40F4-96EE-F54DC880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Query Pre-processed Document Index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45A020-E1FE-4BEE-9B18-7D49F4BA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F69AC4-2D22-D144-9B57-1BECEA60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0" name="Explosion: 14 Points 9">
            <a:extLst>
              <a:ext uri="{FF2B5EF4-FFF2-40B4-BE49-F238E27FC236}">
                <a16:creationId xmlns:a16="http://schemas.microsoft.com/office/drawing/2014/main" id="{4012BA56-702D-4078-ACA5-1E8E2DB1A519}"/>
              </a:ext>
            </a:extLst>
          </p:cNvPr>
          <p:cNvSpPr/>
          <p:nvPr/>
        </p:nvSpPr>
        <p:spPr>
          <a:xfrm>
            <a:off x="8033108" y="2208488"/>
            <a:ext cx="4739425" cy="2021627"/>
          </a:xfrm>
          <a:prstGeom prst="irregularSeal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Generates result within 20s by searching over 33M Posts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894AAF-D208-4A9E-B287-4DCCB68355E8}"/>
              </a:ext>
            </a:extLst>
          </p:cNvPr>
          <p:cNvGrpSpPr/>
          <p:nvPr/>
        </p:nvGrpSpPr>
        <p:grpSpPr>
          <a:xfrm>
            <a:off x="1097280" y="3334856"/>
            <a:ext cx="9108372" cy="2830422"/>
            <a:chOff x="1097280" y="3334856"/>
            <a:chExt cx="9108372" cy="283042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3D4554-7F80-4B78-960F-E32B9784AE55}"/>
                </a:ext>
              </a:extLst>
            </p:cNvPr>
            <p:cNvSpPr/>
            <p:nvPr/>
          </p:nvSpPr>
          <p:spPr>
            <a:xfrm>
              <a:off x="1097280" y="5244439"/>
              <a:ext cx="9108372" cy="9208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21A8B8-8407-41E3-A168-FCEB88952697}"/>
                </a:ext>
              </a:extLst>
            </p:cNvPr>
            <p:cNvSpPr/>
            <p:nvPr/>
          </p:nvSpPr>
          <p:spPr>
            <a:xfrm>
              <a:off x="2307291" y="5244439"/>
              <a:ext cx="622652" cy="5530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CA4A66-9BCC-4286-9FF7-084B1D1EF7FD}"/>
                </a:ext>
              </a:extLst>
            </p:cNvPr>
            <p:cNvSpPr/>
            <p:nvPr/>
          </p:nvSpPr>
          <p:spPr>
            <a:xfrm>
              <a:off x="1345668" y="3334856"/>
              <a:ext cx="2427842" cy="5530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566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D95B1E-C425-43EA-BBE7-B55549C9D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94" y="472061"/>
            <a:ext cx="9363280" cy="850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2A9259-4C58-4734-916E-41716DFAC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794" y="1828800"/>
            <a:ext cx="7311866" cy="3930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C5B992-408A-46A6-A04B-AC34E4353638}"/>
              </a:ext>
            </a:extLst>
          </p:cNvPr>
          <p:cNvSpPr txBox="1"/>
          <p:nvPr/>
        </p:nvSpPr>
        <p:spPr>
          <a:xfrm>
            <a:off x="1756133" y="5922498"/>
            <a:ext cx="85505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/>
              <a:t>https://stackoverflow.com/questions/11461607/cant-start-eclipse-java-was-started-but-returned-exit-code-13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305985-98EC-5C42-BB66-38E3D704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6560F-6E04-41A5-8B33-74B18DACF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</p:spTree>
    <p:extLst>
      <p:ext uri="{BB962C8B-B14F-4D97-AF65-F5344CB8AC3E}">
        <p14:creationId xmlns:p14="http://schemas.microsoft.com/office/powerpoint/2010/main" val="210862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07A03B-8511-45F7-8558-56ACC779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26" y="962070"/>
            <a:ext cx="8271989" cy="342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A9D566-F3A9-4E03-B6D8-93963E75E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03" y="1840911"/>
            <a:ext cx="8271989" cy="34940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078ABB-7887-404C-9EDE-D2C0EE335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71BC19-6F57-4B6E-ACBF-B3070DCBB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6B35C-4835-439C-BE9E-22216DA679E2}"/>
              </a:ext>
            </a:extLst>
          </p:cNvPr>
          <p:cNvSpPr txBox="1"/>
          <p:nvPr/>
        </p:nvSpPr>
        <p:spPr>
          <a:xfrm>
            <a:off x="2474719" y="962070"/>
            <a:ext cx="298745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7282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7345D-74BA-4B73-BC63-CE66774E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E5538-24AD-4A62-924E-CCF34008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69476"/>
            <a:ext cx="10227212" cy="4192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981195-99E2-45C7-8B58-80BC14FDB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46516"/>
            <a:ext cx="10227212" cy="13908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AFB261-0E05-984F-8AA8-CA1647DB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58817-4D7A-4CD9-97EB-843D76DBA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</p:spTree>
    <p:extLst>
      <p:ext uri="{BB962C8B-B14F-4D97-AF65-F5344CB8AC3E}">
        <p14:creationId xmlns:p14="http://schemas.microsoft.com/office/powerpoint/2010/main" val="2251890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8A1B5F-0801-4AFF-A489-335B6A851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201B52-6441-4DBA-BACE-235977581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DF3DBB-17DD-4058-A944-5578E18A0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DA450-A404-48C2-A251-9F8EF4AB3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Final Output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670E3-2ACC-4574-B7FC-59D4B6AAD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Stack trace solution finder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CFF459-96DD-AE42-9B8D-09DA8980E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FAB73BC-B049-4115-A692-8D63A059BFB8}" type="slidenum">
              <a:rPr lang="en-US" smtClean="0"/>
              <a:pPr defTabSz="457200"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01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1D8440-105E-4D9D-95F1-A8508199C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87843-BF20-4D57-8E58-CCFA6268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09670-2BF0-4978-9F34-DD5E31530C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/>
          <a:lstStyle/>
          <a:p>
            <a:r>
              <a:rPr lang="en-CA"/>
              <a:t>Stack trace of error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A66FF-E743-430B-8FE7-7815413D5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86" y="730567"/>
            <a:ext cx="8645758" cy="3050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4DF482-EC26-42F1-BAF5-81D2C32B9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31" y="4113849"/>
            <a:ext cx="9214610" cy="201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4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39EC9-6732-4FD7-9B0A-3B1761E5C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937865"/>
            <a:ext cx="10088383" cy="49822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78FBA4-EFD6-0245-8165-96B02903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E12BA4-7DC3-4C3D-A6F6-809442895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</p:spTree>
    <p:extLst>
      <p:ext uri="{BB962C8B-B14F-4D97-AF65-F5344CB8AC3E}">
        <p14:creationId xmlns:p14="http://schemas.microsoft.com/office/powerpoint/2010/main" val="3165581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B297AC-0F72-459B-B346-8D307834B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75" y="464234"/>
            <a:ext cx="7010937" cy="47830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2E019-9095-6D43-B8DF-FB9348E7D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2E101-94F9-4A2C-AF3B-72432006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</p:spTree>
    <p:extLst>
      <p:ext uri="{BB962C8B-B14F-4D97-AF65-F5344CB8AC3E}">
        <p14:creationId xmlns:p14="http://schemas.microsoft.com/office/powerpoint/2010/main" val="1874487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CAE1E-A949-48CA-9FE2-A5936A300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234" y="576775"/>
            <a:ext cx="7459974" cy="53035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DEF4F0-9583-1541-97F5-4EBFB02A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561EAB-654D-475F-8CC9-317031B5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</p:spTree>
    <p:extLst>
      <p:ext uri="{BB962C8B-B14F-4D97-AF65-F5344CB8AC3E}">
        <p14:creationId xmlns:p14="http://schemas.microsoft.com/office/powerpoint/2010/main" val="3979850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FE09B9-2B35-408D-9AC8-CEAFE4E9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953" y="675249"/>
            <a:ext cx="6394093" cy="53246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882466-6695-2C43-8E75-B00ACA210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132054-A53A-4FDB-B187-35FC5C099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</p:spTree>
    <p:extLst>
      <p:ext uri="{BB962C8B-B14F-4D97-AF65-F5344CB8AC3E}">
        <p14:creationId xmlns:p14="http://schemas.microsoft.com/office/powerpoint/2010/main" val="686436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7459F2-9FA8-2541-AB7B-68E2295A0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3" name="Data_analytics_project.mov" descr="Data_analytics_project.mov">
            <a:hlinkClick r:id="" action="ppaction://media"/>
            <a:extLst>
              <a:ext uri="{FF2B5EF4-FFF2-40B4-BE49-F238E27FC236}">
                <a16:creationId xmlns:a16="http://schemas.microsoft.com/office/drawing/2014/main" id="{C8F2ACA1-4AE6-1F49-8096-F518DE9179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11460"/>
            <a:ext cx="12192000" cy="706945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2A924-C7D8-4DEC-A709-2C6C7F079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</p:spTree>
    <p:extLst>
      <p:ext uri="{BB962C8B-B14F-4D97-AF65-F5344CB8AC3E}">
        <p14:creationId xmlns:p14="http://schemas.microsoft.com/office/powerpoint/2010/main" val="326259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DD8D8-83CA-4E82-BBCB-C0870FF11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73" y="555674"/>
            <a:ext cx="6673254" cy="57396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CFA38-5E53-6E4F-82D4-88FAEEC49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187A3-89D0-4864-A1FE-E7131808C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</p:spTree>
    <p:extLst>
      <p:ext uri="{BB962C8B-B14F-4D97-AF65-F5344CB8AC3E}">
        <p14:creationId xmlns:p14="http://schemas.microsoft.com/office/powerpoint/2010/main" val="1751072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329C10-0B14-48C4-A6BC-CC5E7529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7" y="1259058"/>
            <a:ext cx="9599104" cy="39037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6661C-A0FF-A049-90CF-66BE73A3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6A9D7-78B7-437E-ABB0-AF6D03C7B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</p:spTree>
    <p:extLst>
      <p:ext uri="{BB962C8B-B14F-4D97-AF65-F5344CB8AC3E}">
        <p14:creationId xmlns:p14="http://schemas.microsoft.com/office/powerpoint/2010/main" val="3337150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195620-D3AB-4279-A729-E3578D839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16" y="-1"/>
            <a:ext cx="10533829" cy="62179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765FED-C708-8142-8A85-B29C8383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753B9-ED77-4413-83BF-9C47E37EC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ED57D-F99E-4016-971E-1E1B8B1A8EDF}"/>
              </a:ext>
            </a:extLst>
          </p:cNvPr>
          <p:cNvSpPr txBox="1"/>
          <p:nvPr/>
        </p:nvSpPr>
        <p:spPr>
          <a:xfrm>
            <a:off x="393616" y="-78497"/>
            <a:ext cx="2131581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A78913-6A9A-4628-9AA9-E990026998D8}"/>
              </a:ext>
            </a:extLst>
          </p:cNvPr>
          <p:cNvSpPr txBox="1"/>
          <p:nvPr/>
        </p:nvSpPr>
        <p:spPr>
          <a:xfrm>
            <a:off x="393616" y="5395790"/>
            <a:ext cx="10452016" cy="822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4139D6-385F-8642-A22C-CC1023B43424}"/>
                  </a:ext>
                </a:extLst>
              </p14:cNvPr>
              <p14:cNvContentPartPr/>
              <p14:nvPr/>
            </p14:nvContentPartPr>
            <p14:xfrm>
              <a:off x="393616" y="1209157"/>
              <a:ext cx="1740600" cy="441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4139D6-385F-8642-A22C-CC1023B434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256" y="1199797"/>
                <a:ext cx="1759320" cy="45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7220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0FEE02E-3B21-485F-BDD3-0E993460C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0259F1-0ED4-4A89-92BF-7E5CA6E38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Reflection</a:t>
            </a:r>
            <a:br>
              <a:rPr lang="en-CA">
                <a:solidFill>
                  <a:srgbClr val="FFFFFF"/>
                </a:solidFill>
              </a:rPr>
            </a:br>
            <a:endParaRPr lang="en-CA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6DC12C-34BB-4D41-945D-69C1122A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Stack trace solution finder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B30A65-CDA1-7348-A661-B5D8ED41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06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32C670-B9D3-4698-81C6-199A44632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Stack trace solution finder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1E7F57-3458-C644-A84D-BA456613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1B2833D-065F-40FB-8157-FC5E440ADD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404664"/>
              </p:ext>
            </p:extLst>
          </p:nvPr>
        </p:nvGraphicFramePr>
        <p:xfrm>
          <a:off x="943356" y="905933"/>
          <a:ext cx="10337292" cy="5039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04204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C737F4-CA7B-4BEF-944C-CB3166873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Course outcome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7B0EF9-83E3-47C3-BE51-69365A7B4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CA"/>
              <a:t> Batch jobs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/>
              <a:t> Large scale computation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/>
              <a:t> Spark for NLP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/>
              <a:t> Guest speakers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41DE3B-5120-4188-9B85-7503B82D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F15C9-5D91-41BE-9AAF-830A25C2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11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7F54E-F51A-421F-BA0F-9820348E8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/>
              <a:t>Computational Challenges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F231D-84E7-4E6D-8AFD-6518EF27C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>
                <a:cs typeface="Calibri"/>
              </a:rPr>
              <a:t> Storage Constraints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>
                <a:cs typeface="Calibri"/>
              </a:rPr>
              <a:t> </a:t>
            </a:r>
            <a:r>
              <a:rPr lang="en-US" sz="1600">
                <a:cs typeface="Calibri"/>
              </a:rPr>
              <a:t>Around </a:t>
            </a:r>
            <a:r>
              <a:rPr lang="en-US" sz="1600" b="1">
                <a:cs typeface="Calibri"/>
              </a:rPr>
              <a:t>80+ GB textual </a:t>
            </a:r>
            <a:r>
              <a:rPr lang="en-US" sz="1600">
                <a:cs typeface="Calibri"/>
              </a:rPr>
              <a:t>data,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>
                <a:cs typeface="Calibri"/>
              </a:rPr>
              <a:t> Around 45M stack overflow Posts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200">
                <a:cs typeface="Calibri"/>
              </a:rPr>
              <a:t>33M posts with code segments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600">
                <a:cs typeface="Calibri"/>
              </a:rPr>
              <a:t>Around 2M unique words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>
                <a:cs typeface="Calibri"/>
              </a:rPr>
              <a:t> I/O limitation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v"/>
            </a:pPr>
            <a:r>
              <a:rPr lang="en-US">
                <a:cs typeface="Calibri"/>
              </a:rPr>
              <a:t>  Processing Constraints:</a:t>
            </a:r>
          </a:p>
          <a:p>
            <a:pPr lvl="1">
              <a:buFont typeface="Wingdings" panose="020F0502020204030204" pitchFamily="34" charset="0"/>
              <a:buChar char="v"/>
            </a:pPr>
            <a:r>
              <a:rPr lang="en-US">
                <a:cs typeface="Calibri"/>
              </a:rPr>
              <a:t> </a:t>
            </a:r>
            <a:r>
              <a:rPr lang="en-US" sz="1400">
                <a:cs typeface="Calibri"/>
              </a:rPr>
              <a:t>Large jobs taking hours </a:t>
            </a:r>
          </a:p>
          <a:p>
            <a:pPr lvl="1">
              <a:buFont typeface="Wingdings" panose="020F0502020204030204" pitchFamily="34" charset="0"/>
              <a:buChar char="v"/>
            </a:pPr>
            <a:r>
              <a:rPr lang="en-US" sz="1600">
                <a:cs typeface="Calibri"/>
              </a:rPr>
              <a:t> </a:t>
            </a:r>
            <a:r>
              <a:rPr lang="en-US" sz="1400">
                <a:cs typeface="Calibri"/>
              </a:rPr>
              <a:t>Need result quick (within 60 second.)</a:t>
            </a:r>
          </a:p>
          <a:p>
            <a:pPr lvl="1">
              <a:buFont typeface="Wingdings" panose="020F0502020204030204" pitchFamily="34" charset="0"/>
              <a:buChar char="v"/>
            </a:pPr>
            <a:r>
              <a:rPr lang="en-US" sz="1400">
                <a:cs typeface="Calibri"/>
              </a:rPr>
              <a:t> GPU for faster text summarization</a:t>
            </a:r>
          </a:p>
          <a:p>
            <a:pPr lvl="1">
              <a:buFont typeface="Wingdings" panose="020F0502020204030204" pitchFamily="34" charset="0"/>
              <a:buChar char="v"/>
            </a:pPr>
            <a:endParaRPr lang="en-US" sz="1400">
              <a:cs typeface="Calibri"/>
            </a:endParaRPr>
          </a:p>
          <a:p>
            <a:pPr>
              <a:buFont typeface="Wingdings" panose="020F0502020204030204" pitchFamily="34" charset="0"/>
              <a:buChar char="v"/>
            </a:pPr>
            <a:r>
              <a:rPr lang="en-US">
                <a:cs typeface="Calibri"/>
              </a:rPr>
              <a:t> Memory Constraints:</a:t>
            </a:r>
          </a:p>
          <a:p>
            <a:pPr lvl="1">
              <a:buFont typeface="Wingdings" panose="020F0502020204030204" pitchFamily="34" charset="0"/>
              <a:buChar char="v"/>
            </a:pPr>
            <a:r>
              <a:rPr lang="en-US">
                <a:cs typeface="Calibri"/>
              </a:rPr>
              <a:t> Document index takes around 300 GB of RAM</a:t>
            </a:r>
          </a:p>
          <a:p>
            <a:pPr lvl="1">
              <a:buFont typeface="Wingdings" panose="020F0502020204030204" pitchFamily="34" charset="0"/>
              <a:buChar char="v"/>
            </a:pP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D8005-4B93-364E-B96D-2AFA526C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D6111-D4C5-4435-BD23-DCF16D949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</p:spTree>
    <p:extLst>
      <p:ext uri="{BB962C8B-B14F-4D97-AF65-F5344CB8AC3E}">
        <p14:creationId xmlns:p14="http://schemas.microsoft.com/office/powerpoint/2010/main" val="359997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AC0E79A-590E-4922-A699-115996618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E0661-B953-3D48-8BD0-5045641E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592C1-98CB-4234-9C01-57BD6F3DF23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33600" y="1846263"/>
            <a:ext cx="10058400" cy="4022725"/>
          </a:xfrm>
        </p:spPr>
        <p:txBody>
          <a:bodyPr vert="horz" lIns="0" tIns="45720" rIns="0" bIns="45720" rtlCol="0" anchor="t">
            <a:normAutofit/>
          </a:bodyPr>
          <a:lstStyle/>
          <a:p>
            <a:pPr marL="200660" lvl="1" indent="0">
              <a:buNone/>
            </a:pPr>
            <a:endParaRPr lang="en-US">
              <a:cs typeface="Calibri"/>
            </a:endParaRPr>
          </a:p>
          <a:p>
            <a:pPr marL="383540" lvl="1">
              <a:buFont typeface="Wingdings" pitchFamily="34" charset="0"/>
              <a:buChar char="v"/>
            </a:pPr>
            <a:endParaRPr lang="en-US">
              <a:cs typeface="Calibri"/>
            </a:endParaRPr>
          </a:p>
          <a:p>
            <a:pPr marL="200660" lvl="1" indent="0">
              <a:buNone/>
            </a:pPr>
            <a:endParaRPr lang="en-US">
              <a:cs typeface="Calibri"/>
            </a:endParaRPr>
          </a:p>
          <a:p>
            <a:pPr marL="200660" lvl="1" indent="0">
              <a:buNone/>
            </a:pPr>
            <a:endParaRPr lang="en-US">
              <a:cs typeface="Calibri"/>
            </a:endParaRPr>
          </a:p>
          <a:p>
            <a:pPr marL="383540" lvl="1">
              <a:buFont typeface="Wingdings" panose="020F0502020204030204" pitchFamily="34" charset="0"/>
              <a:buChar char="v"/>
            </a:pPr>
            <a:endParaRPr lang="en-US">
              <a:cs typeface="Calibri"/>
            </a:endParaRPr>
          </a:p>
          <a:p>
            <a:pPr marL="383540" lvl="1">
              <a:buFont typeface="Wingdings" panose="020F0502020204030204" pitchFamily="34" charset="0"/>
              <a:buChar char="v"/>
            </a:pPr>
            <a:endParaRPr lang="en-US">
              <a:cs typeface="Calibri"/>
            </a:endParaRPr>
          </a:p>
          <a:p>
            <a:pPr marL="383540" lvl="1">
              <a:buFont typeface="Wingdings" panose="020F0502020204030204" pitchFamily="34" charset="0"/>
              <a:buChar char="v"/>
            </a:pPr>
            <a:endParaRPr lang="en-US" b="1">
              <a:cs typeface="Calibri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77BB953-C518-4290-AC3E-91669B27390A}"/>
              </a:ext>
            </a:extLst>
          </p:cNvPr>
          <p:cNvSpPr/>
          <p:nvPr/>
        </p:nvSpPr>
        <p:spPr>
          <a:xfrm>
            <a:off x="4248581" y="2985389"/>
            <a:ext cx="3281685" cy="1246729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>
                    <a:lumMod val="85000"/>
                    <a:lumOff val="15000"/>
                  </a:schemeClr>
                </a:solidFill>
              </a:rPr>
              <a:t>Large Data Processing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C2DFEF4F-4C8F-4E38-B490-BDCE9C8E4F84}"/>
              </a:ext>
            </a:extLst>
          </p:cNvPr>
          <p:cNvSpPr/>
          <p:nvPr/>
        </p:nvSpPr>
        <p:spPr>
          <a:xfrm>
            <a:off x="324135" y="3372071"/>
            <a:ext cx="3281685" cy="473364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>
                    <a:lumMod val="85000"/>
                    <a:lumOff val="15000"/>
                  </a:schemeClr>
                </a:solidFill>
              </a:rPr>
              <a:t>Offline batch data processing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D4CF0E69-9A60-4B2E-A2B7-F0EF11C1E509}"/>
              </a:ext>
            </a:extLst>
          </p:cNvPr>
          <p:cNvSpPr/>
          <p:nvPr/>
        </p:nvSpPr>
        <p:spPr>
          <a:xfrm>
            <a:off x="8259615" y="3353356"/>
            <a:ext cx="3281685" cy="473364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>
                    <a:lumMod val="85000"/>
                    <a:lumOff val="15000"/>
                  </a:schemeClr>
                </a:solidFill>
              </a:rPr>
              <a:t>Real time processing</a:t>
            </a:r>
          </a:p>
        </p:txBody>
      </p:sp>
      <p:sp>
        <p:nvSpPr>
          <p:cNvPr id="11" name="Star: 16 Points 10">
            <a:extLst>
              <a:ext uri="{FF2B5EF4-FFF2-40B4-BE49-F238E27FC236}">
                <a16:creationId xmlns:a16="http://schemas.microsoft.com/office/drawing/2014/main" id="{9943D7E6-E706-43EE-838B-CC5912AB9917}"/>
              </a:ext>
            </a:extLst>
          </p:cNvPr>
          <p:cNvSpPr/>
          <p:nvPr/>
        </p:nvSpPr>
        <p:spPr>
          <a:xfrm>
            <a:off x="787629" y="4297976"/>
            <a:ext cx="2292440" cy="1523241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pre-processing and building word document Index</a:t>
            </a:r>
          </a:p>
        </p:txBody>
      </p:sp>
      <p:sp>
        <p:nvSpPr>
          <p:cNvPr id="12" name="Star: 16 Points 11">
            <a:extLst>
              <a:ext uri="{FF2B5EF4-FFF2-40B4-BE49-F238E27FC236}">
                <a16:creationId xmlns:a16="http://schemas.microsoft.com/office/drawing/2014/main" id="{40D690A9-2F1A-4FE5-AD6D-7FADC23005F3}"/>
              </a:ext>
            </a:extLst>
          </p:cNvPr>
          <p:cNvSpPr/>
          <p:nvPr/>
        </p:nvSpPr>
        <p:spPr>
          <a:xfrm>
            <a:off x="848079" y="1306065"/>
            <a:ext cx="2292440" cy="1523241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 hours of batch job processing</a:t>
            </a:r>
          </a:p>
        </p:txBody>
      </p:sp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F93EB91A-5354-4372-B676-D48B7BE8A569}"/>
              </a:ext>
            </a:extLst>
          </p:cNvPr>
          <p:cNvSpPr/>
          <p:nvPr/>
        </p:nvSpPr>
        <p:spPr>
          <a:xfrm>
            <a:off x="8259615" y="1391643"/>
            <a:ext cx="3281684" cy="1523241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300+ GB RAM</a:t>
            </a:r>
            <a:br>
              <a:rPr lang="en-CA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CA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Min Initialization</a:t>
            </a:r>
            <a:br>
              <a:rPr lang="en-CA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CA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 50s0 result generation</a:t>
            </a:r>
          </a:p>
        </p:txBody>
      </p:sp>
      <p:sp>
        <p:nvSpPr>
          <p:cNvPr id="14" name="Star: 16 Points 13">
            <a:extLst>
              <a:ext uri="{FF2B5EF4-FFF2-40B4-BE49-F238E27FC236}">
                <a16:creationId xmlns:a16="http://schemas.microsoft.com/office/drawing/2014/main" id="{0488998F-707D-4EEA-8002-FAA3BA57AED0}"/>
              </a:ext>
            </a:extLst>
          </p:cNvPr>
          <p:cNvSpPr/>
          <p:nvPr/>
        </p:nvSpPr>
        <p:spPr>
          <a:xfrm>
            <a:off x="8184266" y="4508669"/>
            <a:ext cx="3245734" cy="1523241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Preprocess query =&gt; Find relevant questions =&gt; Rank posts =&gt; Text summarization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770229-77E1-4DFE-9628-D5DDB43E8578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7530266" y="3590038"/>
            <a:ext cx="729349" cy="18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D4D3CB-FB96-4AB5-A954-915DF164A74E}"/>
              </a:ext>
            </a:extLst>
          </p:cNvPr>
          <p:cNvCxnSpPr>
            <a:stCxn id="4" idx="1"/>
            <a:endCxn id="5" idx="3"/>
          </p:cNvCxnSpPr>
          <p:nvPr/>
        </p:nvCxnSpPr>
        <p:spPr>
          <a:xfrm flipH="1" flipV="1">
            <a:off x="3605820" y="3608753"/>
            <a:ext cx="6427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8B8E17-D4AB-402B-8776-B00AA496FDE6}"/>
              </a:ext>
            </a:extLst>
          </p:cNvPr>
          <p:cNvCxnSpPr>
            <a:stCxn id="5" idx="0"/>
            <a:endCxn id="12" idx="6"/>
          </p:cNvCxnSpPr>
          <p:nvPr/>
        </p:nvCxnSpPr>
        <p:spPr>
          <a:xfrm flipV="1">
            <a:off x="1964978" y="2829306"/>
            <a:ext cx="29321" cy="5427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4EFF9C-9290-4B9F-B80C-5FE36A68E073}"/>
              </a:ext>
            </a:extLst>
          </p:cNvPr>
          <p:cNvCxnSpPr>
            <a:stCxn id="5" idx="2"/>
            <a:endCxn id="11" idx="14"/>
          </p:cNvCxnSpPr>
          <p:nvPr/>
        </p:nvCxnSpPr>
        <p:spPr>
          <a:xfrm flipH="1">
            <a:off x="1933849" y="3845435"/>
            <a:ext cx="31129" cy="4525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3441BEF-3788-4893-99D2-3990BE659B2A}"/>
              </a:ext>
            </a:extLst>
          </p:cNvPr>
          <p:cNvCxnSpPr>
            <a:stCxn id="6" idx="0"/>
            <a:endCxn id="13" idx="6"/>
          </p:cNvCxnSpPr>
          <p:nvPr/>
        </p:nvCxnSpPr>
        <p:spPr>
          <a:xfrm flipH="1" flipV="1">
            <a:off x="9900457" y="2914884"/>
            <a:ext cx="1" cy="4384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A21238-46BC-415C-9954-CE9E89D2D056}"/>
              </a:ext>
            </a:extLst>
          </p:cNvPr>
          <p:cNvCxnSpPr>
            <a:stCxn id="6" idx="2"/>
            <a:endCxn id="14" idx="14"/>
          </p:cNvCxnSpPr>
          <p:nvPr/>
        </p:nvCxnSpPr>
        <p:spPr>
          <a:xfrm flipH="1">
            <a:off x="9807133" y="3826720"/>
            <a:ext cx="93325" cy="6819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93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CDD85225-4221-4672-B1DE-C34BFFF5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61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Thank You Letter Danger: 5 Things You Should Never Include!">
            <a:extLst>
              <a:ext uri="{FF2B5EF4-FFF2-40B4-BE49-F238E27FC236}">
                <a16:creationId xmlns:a16="http://schemas.microsoft.com/office/drawing/2014/main" id="{6A9BBA96-1FF3-4421-93D3-4BEBA38BB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9" r="1" b="4887"/>
          <a:stretch/>
        </p:blipFill>
        <p:spPr bwMode="auto">
          <a:xfrm>
            <a:off x="643467" y="643467"/>
            <a:ext cx="10905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6FB55C46-EDB8-4EC2-AD52-94B111D3A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EB4C5A-1FC3-43CE-A3B2-A61F25B8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Stack trace solution finder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27BB13-7285-2145-AFD6-B38D3874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37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39102-FA3D-473E-B4F0-39EE2FDF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10" y="905933"/>
            <a:ext cx="7664984" cy="503972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0622E7-9ABF-480E-886A-E75E03291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Stack trace solution finder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43BD4-FE2C-7E4B-93D4-D953A8C02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06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F43A89-FF65-44A9-BE4C-DC7389FF9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C4341-33FB-4D46-A7B4-62039B616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94C5B-B8DE-4221-8CA4-A30237DB3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D1881-F0DC-4616-9B44-0E6AEE50B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63" r="-1" b="5545"/>
          <a:stretch/>
        </p:blipFill>
        <p:spPr>
          <a:xfrm>
            <a:off x="842772" y="841248"/>
            <a:ext cx="10506456" cy="517550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B9A44-77B5-4518-B021-5140084BC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Stack trace solution finder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D6A52-2F63-A74D-A51D-9B3E1091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82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8A3FBF-D080-4CF2-948D-79014A5B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514" y="2906639"/>
            <a:ext cx="8389604" cy="33200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9409CA-F27B-4E2B-AF0C-08D593D99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999" y="181669"/>
            <a:ext cx="8326299" cy="2670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7F56B-2827-4793-9612-EDB3520D7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897" y="5166347"/>
            <a:ext cx="9776523" cy="108645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1852AF-3713-0443-8089-7E4B45BB0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3753F-A672-4C5B-89C4-756B4F99B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ADA52-C790-4E32-86EE-0A8102B71D3F}"/>
              </a:ext>
            </a:extLst>
          </p:cNvPr>
          <p:cNvSpPr txBox="1"/>
          <p:nvPr/>
        </p:nvSpPr>
        <p:spPr>
          <a:xfrm>
            <a:off x="3716746" y="4045482"/>
            <a:ext cx="6094826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8EE85-D629-417B-87C0-1B1BCABB67ED}"/>
              </a:ext>
            </a:extLst>
          </p:cNvPr>
          <p:cNvSpPr txBox="1"/>
          <p:nvPr/>
        </p:nvSpPr>
        <p:spPr>
          <a:xfrm>
            <a:off x="3686185" y="4414814"/>
            <a:ext cx="525792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72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A1CC8-7819-47E8-89CD-BC4CAF3C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4ECA0-6480-445D-85B0-0312F52F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19" y="322944"/>
            <a:ext cx="9394359" cy="58099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6BF174-D31C-9E40-85E5-DD87D131F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96D9B-BEA3-48BB-B34C-E8B65B20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D3DE5957-823A-4E39-B88E-B6217779FF45}"/>
              </a:ext>
            </a:extLst>
          </p:cNvPr>
          <p:cNvSpPr/>
          <p:nvPr/>
        </p:nvSpPr>
        <p:spPr>
          <a:xfrm>
            <a:off x="4717335" y="327991"/>
            <a:ext cx="5849738" cy="3101009"/>
          </a:xfrm>
          <a:prstGeom prst="irregularSeal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err="1">
                <a:solidFill>
                  <a:schemeClr val="tx1"/>
                </a:solidFill>
              </a:rPr>
              <a:t>Conda</a:t>
            </a:r>
            <a:r>
              <a:rPr lang="en-CA">
                <a:solidFill>
                  <a:schemeClr val="tx1"/>
                </a:solidFill>
              </a:rPr>
              <a:t> install –c </a:t>
            </a:r>
            <a:r>
              <a:rPr lang="en-CA" err="1">
                <a:solidFill>
                  <a:schemeClr val="tx1"/>
                </a:solidFill>
              </a:rPr>
              <a:t>conda</a:t>
            </a:r>
            <a:r>
              <a:rPr lang="en-CA">
                <a:solidFill>
                  <a:schemeClr val="tx1"/>
                </a:solidFill>
              </a:rPr>
              <a:t>-forge </a:t>
            </a:r>
            <a:r>
              <a:rPr lang="en-CA" err="1">
                <a:solidFill>
                  <a:schemeClr val="tx1"/>
                </a:solidFill>
              </a:rPr>
              <a:t>openblas</a:t>
            </a:r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24C978-008A-4976-81C9-A2DCFF5935D0}"/>
              </a:ext>
            </a:extLst>
          </p:cNvPr>
          <p:cNvSpPr/>
          <p:nvPr/>
        </p:nvSpPr>
        <p:spPr>
          <a:xfrm>
            <a:off x="845408" y="286603"/>
            <a:ext cx="4123800" cy="553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124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06E5-0E7C-4553-A995-AC96FFEE6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0DBDD-5B81-4B26-AEB5-4C8CDAF8B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13" y="2605310"/>
            <a:ext cx="7594990" cy="18161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8FFF98-CCD9-3B4C-BB51-BCFE4E46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CA3A8-7027-4E18-84D7-383663A55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Stack trace solution finder</a:t>
            </a:r>
          </a:p>
        </p:txBody>
      </p:sp>
    </p:spTree>
    <p:extLst>
      <p:ext uri="{BB962C8B-B14F-4D97-AF65-F5344CB8AC3E}">
        <p14:creationId xmlns:p14="http://schemas.microsoft.com/office/powerpoint/2010/main" val="5759315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  <a:ln w="38100">
          <a:solidFill>
            <a:srgbClr val="FF0000"/>
          </a:solidFill>
        </a:ln>
      </a:spPr>
      <a:bodyPr wrap="square">
        <a:spAutoFit/>
      </a:bodyPr>
      <a:lstStyle>
        <a:defPPr algn="l"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04432A1CAF794892B8A9FE71F16008" ma:contentTypeVersion="7" ma:contentTypeDescription="Create a new document." ma:contentTypeScope="" ma:versionID="b3a6472e1b5a845b291be7bc553dd19f">
  <xsd:schema xmlns:xsd="http://www.w3.org/2001/XMLSchema" xmlns:xs="http://www.w3.org/2001/XMLSchema" xmlns:p="http://schemas.microsoft.com/office/2006/metadata/properties" xmlns:ns3="49a0e35e-5719-4d9e-ab60-75db7bbc2206" xmlns:ns4="159a07ca-60c6-43f4-b40e-4194e8fbc0a1" targetNamespace="http://schemas.microsoft.com/office/2006/metadata/properties" ma:root="true" ma:fieldsID="337fba3530b5db2cfa399c681f708578" ns3:_="" ns4:_="">
    <xsd:import namespace="49a0e35e-5719-4d9e-ab60-75db7bbc2206"/>
    <xsd:import namespace="159a07ca-60c6-43f4-b40e-4194e8fbc0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a0e35e-5719-4d9e-ab60-75db7bbc22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9a07ca-60c6-43f4-b40e-4194e8fbc0a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7353A15-8D1D-4E0D-89B1-D185F43ED0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60DCA1-8B7D-41A1-B728-893D2E13E9E4}">
  <ds:schemaRefs>
    <ds:schemaRef ds:uri="159a07ca-60c6-43f4-b40e-4194e8fbc0a1"/>
    <ds:schemaRef ds:uri="49a0e35e-5719-4d9e-ab60-75db7bbc220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E89562A-0FB6-4E96-A97B-ADC265E05C50}">
  <ds:schemaRefs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159a07ca-60c6-43f4-b40e-4194e8fbc0a1"/>
    <ds:schemaRef ds:uri="49a0e35e-5719-4d9e-ab60-75db7bbc2206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619_data_analytics_Project Proposal</Template>
  <TotalTime>3</TotalTime>
  <Words>795</Words>
  <Application>Microsoft Office PowerPoint</Application>
  <PresentationFormat>Widescreen</PresentationFormat>
  <Paragraphs>210</Paragraphs>
  <Slides>45</Slides>
  <Notes>2</Notes>
  <HiddenSlides>5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-apple-system</vt:lpstr>
      <vt:lpstr>Calibri</vt:lpstr>
      <vt:lpstr>Calibri Light</vt:lpstr>
      <vt:lpstr>Source Sans Pro</vt:lpstr>
      <vt:lpstr>Wingdings</vt:lpstr>
      <vt:lpstr>Retrospect</vt:lpstr>
      <vt:lpstr>StacerBot: A Stacktrace Search Engine for Stack Overflow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 Overview</vt:lpstr>
      <vt:lpstr>Dataset</vt:lpstr>
      <vt:lpstr>Dataset</vt:lpstr>
      <vt:lpstr>Dataset</vt:lpstr>
      <vt:lpstr>PowerPoint Presentation</vt:lpstr>
      <vt:lpstr>PowerPoint Presentation</vt:lpstr>
      <vt:lpstr>Project overview</vt:lpstr>
      <vt:lpstr>PowerPoint Presentation</vt:lpstr>
      <vt:lpstr>Finding similarity among Millions of text documents</vt:lpstr>
      <vt:lpstr>PowerPoint Presentation</vt:lpstr>
      <vt:lpstr>PowerPoint Presentation</vt:lpstr>
      <vt:lpstr>Methodology explanation</vt:lpstr>
      <vt:lpstr>PowerPoint Presentation</vt:lpstr>
      <vt:lpstr>Tokenization</vt:lpstr>
      <vt:lpstr>Dictionary</vt:lpstr>
      <vt:lpstr>Create a bag of words</vt:lpstr>
      <vt:lpstr>PowerPoint Presentation</vt:lpstr>
      <vt:lpstr>Query Pre-processed Document Index </vt:lpstr>
      <vt:lpstr>PowerPoint Presentation</vt:lpstr>
      <vt:lpstr>PowerPoint Presentation</vt:lpstr>
      <vt:lpstr>Final Output</vt:lpstr>
      <vt:lpstr>Stack trace of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Reflection </vt:lpstr>
      <vt:lpstr>PowerPoint Presentation</vt:lpstr>
      <vt:lpstr>Course outcome</vt:lpstr>
      <vt:lpstr>Computational Challenges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619.3 Advanced Data Analytics</dc:title>
  <dc:creator>Md Abdullah Al Alamin</dc:creator>
  <cp:lastModifiedBy>Md Abdullah Al Alamin</cp:lastModifiedBy>
  <cp:revision>8</cp:revision>
  <dcterms:created xsi:type="dcterms:W3CDTF">2021-11-16T16:42:34Z</dcterms:created>
  <dcterms:modified xsi:type="dcterms:W3CDTF">2022-04-30T02:44:20Z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0x0101005B04432A1CAF794892B8A9FE71F16008</vt:lpwstr>
  </property>
</Properties>
</file>